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4.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5.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7"/>
    <p:sldMasterId id="2147483812" r:id="rId8"/>
    <p:sldMasterId id="2147483893" r:id="rId9"/>
    <p:sldMasterId id="2147483935" r:id="rId10"/>
    <p:sldMasterId id="2147483987" r:id="rId11"/>
    <p:sldMasterId id="2147484005" r:id="rId12"/>
  </p:sldMasterIdLst>
  <p:notesMasterIdLst>
    <p:notesMasterId r:id="rId81"/>
  </p:notesMasterIdLst>
  <p:handoutMasterIdLst>
    <p:handoutMasterId r:id="rId82"/>
  </p:handoutMasterIdLst>
  <p:sldIdLst>
    <p:sldId id="463" r:id="rId13"/>
    <p:sldId id="464" r:id="rId14"/>
    <p:sldId id="437" r:id="rId15"/>
    <p:sldId id="580" r:id="rId16"/>
    <p:sldId id="581" r:id="rId17"/>
    <p:sldId id="656" r:id="rId18"/>
    <p:sldId id="657" r:id="rId19"/>
    <p:sldId id="582" r:id="rId20"/>
    <p:sldId id="586" r:id="rId21"/>
    <p:sldId id="587" r:id="rId22"/>
    <p:sldId id="588" r:id="rId23"/>
    <p:sldId id="622" r:id="rId24"/>
    <p:sldId id="583" r:id="rId25"/>
    <p:sldId id="584" r:id="rId26"/>
    <p:sldId id="585" r:id="rId27"/>
    <p:sldId id="500" r:id="rId28"/>
    <p:sldId id="502" r:id="rId29"/>
    <p:sldId id="590" r:id="rId30"/>
    <p:sldId id="591" r:id="rId31"/>
    <p:sldId id="592" r:id="rId32"/>
    <p:sldId id="589" r:id="rId33"/>
    <p:sldId id="593" r:id="rId34"/>
    <p:sldId id="594" r:id="rId35"/>
    <p:sldId id="595" r:id="rId36"/>
    <p:sldId id="653" r:id="rId37"/>
    <p:sldId id="512" r:id="rId38"/>
    <p:sldId id="513" r:id="rId39"/>
    <p:sldId id="598" r:id="rId40"/>
    <p:sldId id="596" r:id="rId41"/>
    <p:sldId id="597" r:id="rId42"/>
    <p:sldId id="601" r:id="rId43"/>
    <p:sldId id="599" r:id="rId44"/>
    <p:sldId id="617" r:id="rId45"/>
    <p:sldId id="618" r:id="rId46"/>
    <p:sldId id="604" r:id="rId47"/>
    <p:sldId id="605" r:id="rId48"/>
    <p:sldId id="624" r:id="rId49"/>
    <p:sldId id="623" r:id="rId50"/>
    <p:sldId id="606" r:id="rId51"/>
    <p:sldId id="607" r:id="rId52"/>
    <p:sldId id="608" r:id="rId53"/>
    <p:sldId id="626" r:id="rId54"/>
    <p:sldId id="609" r:id="rId55"/>
    <p:sldId id="610" r:id="rId56"/>
    <p:sldId id="611" r:id="rId57"/>
    <p:sldId id="612" r:id="rId58"/>
    <p:sldId id="658" r:id="rId59"/>
    <p:sldId id="640" r:id="rId60"/>
    <p:sldId id="614" r:id="rId61"/>
    <p:sldId id="625" r:id="rId62"/>
    <p:sldId id="615" r:id="rId63"/>
    <p:sldId id="616" r:id="rId64"/>
    <p:sldId id="550" r:id="rId65"/>
    <p:sldId id="643" r:id="rId66"/>
    <p:sldId id="602" r:id="rId67"/>
    <p:sldId id="644" r:id="rId68"/>
    <p:sldId id="620" r:id="rId69"/>
    <p:sldId id="621" r:id="rId70"/>
    <p:sldId id="532" r:id="rId71"/>
    <p:sldId id="645" r:id="rId72"/>
    <p:sldId id="646" r:id="rId73"/>
    <p:sldId id="647" r:id="rId74"/>
    <p:sldId id="648" r:id="rId75"/>
    <p:sldId id="649" r:id="rId76"/>
    <p:sldId id="650" r:id="rId77"/>
    <p:sldId id="651" r:id="rId78"/>
    <p:sldId id="652" r:id="rId79"/>
    <p:sldId id="271"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903121-3AAA-4BC4-BB67-7BF7B9D8DBAB}">
          <p14:sldIdLst>
            <p14:sldId id="463"/>
            <p14:sldId id="464"/>
          </p14:sldIdLst>
        </p14:section>
        <p14:section name="Introduction" id="{DCF1ECCD-3AB7-491C-84E8-9D2F1E7F7404}">
          <p14:sldIdLst>
            <p14:sldId id="437"/>
            <p14:sldId id="580"/>
            <p14:sldId id="581"/>
            <p14:sldId id="656"/>
            <p14:sldId id="657"/>
            <p14:sldId id="582"/>
            <p14:sldId id="586"/>
            <p14:sldId id="587"/>
            <p14:sldId id="588"/>
            <p14:sldId id="622"/>
            <p14:sldId id="583"/>
            <p14:sldId id="584"/>
            <p14:sldId id="585"/>
          </p14:sldIdLst>
        </p14:section>
        <p14:section name="Defining APIs" id="{B41C32C5-6102-4C51-B9C7-0E7928F70814}">
          <p14:sldIdLst>
            <p14:sldId id="500"/>
            <p14:sldId id="502"/>
            <p14:sldId id="590"/>
            <p14:sldId id="591"/>
            <p14:sldId id="592"/>
            <p14:sldId id="589"/>
            <p14:sldId id="593"/>
            <p14:sldId id="594"/>
            <p14:sldId id="595"/>
            <p14:sldId id="653"/>
          </p14:sldIdLst>
        </p14:section>
        <p14:section name="Products &amp; Subscriptions" id="{EBB885C3-5311-4AB9-8EE8-7DD0AAA11288}">
          <p14:sldIdLst>
            <p14:sldId id="512"/>
            <p14:sldId id="513"/>
            <p14:sldId id="598"/>
            <p14:sldId id="596"/>
            <p14:sldId id="597"/>
            <p14:sldId id="601"/>
            <p14:sldId id="599"/>
            <p14:sldId id="617"/>
            <p14:sldId id="618"/>
          </p14:sldIdLst>
        </p14:section>
        <p14:section name="Policies" id="{C47722C4-CA5C-46E1-9C29-3D158E3484DB}">
          <p14:sldIdLst>
            <p14:sldId id="604"/>
            <p14:sldId id="605"/>
            <p14:sldId id="624"/>
            <p14:sldId id="623"/>
            <p14:sldId id="606"/>
            <p14:sldId id="607"/>
            <p14:sldId id="608"/>
            <p14:sldId id="626"/>
            <p14:sldId id="609"/>
            <p14:sldId id="610"/>
            <p14:sldId id="611"/>
            <p14:sldId id="612"/>
            <p14:sldId id="658"/>
            <p14:sldId id="640"/>
            <p14:sldId id="614"/>
            <p14:sldId id="625"/>
            <p14:sldId id="615"/>
            <p14:sldId id="616"/>
          </p14:sldIdLst>
        </p14:section>
        <p14:section name="Security" id="{0E962B0F-A315-4B28-AE05-B9437DF5AE4B}">
          <p14:sldIdLst>
            <p14:sldId id="550"/>
            <p14:sldId id="643"/>
            <p14:sldId id="602"/>
            <p14:sldId id="644"/>
            <p14:sldId id="620"/>
            <p14:sldId id="621"/>
          </p14:sldIdLst>
        </p14:section>
        <p14:section name="Management" id="{6A7C49E3-C6FC-4FC2-B6A1-9F45D3F12284}">
          <p14:sldIdLst>
            <p14:sldId id="532"/>
            <p14:sldId id="645"/>
            <p14:sldId id="646"/>
            <p14:sldId id="647"/>
            <p14:sldId id="648"/>
            <p14:sldId id="649"/>
            <p14:sldId id="650"/>
            <p14:sldId id="651"/>
            <p14:sldId id="652"/>
          </p14:sldIdLst>
        </p14:section>
        <p14:section name="End Cover" id="{36182537-1D8C-4B07-A82D-A89D7A3E61F1}">
          <p14:sldIdLst>
            <p14:sldId id="27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Jelle Druyts" initials="JD" lastIdx="21" clrIdx="3">
    <p:extLst>
      <p:ext uri="{19B8F6BF-5375-455C-9EA6-DF929625EA0E}">
        <p15:presenceInfo xmlns:p15="http://schemas.microsoft.com/office/powerpoint/2012/main" userId="S-1-5-21-1721254763-462695806-1538882281-2538839" providerId="AD"/>
      </p:ext>
    </p:extLst>
  </p:cmAuthor>
  <p:cmAuthor id="8" name="v-dimurt" initials="v" lastIdx="5" clrIdx="6">
    <p:extLst>
      <p:ext uri="{19B8F6BF-5375-455C-9EA6-DF929625EA0E}">
        <p15:presenceInfo xmlns:p15="http://schemas.microsoft.com/office/powerpoint/2012/main" userId="v-dimurt" providerId="None"/>
      </p:ext>
    </p:extLst>
  </p:cmAuthor>
  <p:cmAuthor id="9" name="Shiron Antony (Spectrum Consultants India Pvt)" initials="SA(CIP" lastIdx="19" clrIdx="7">
    <p:extLst>
      <p:ext uri="{19B8F6BF-5375-455C-9EA6-DF929625EA0E}">
        <p15:presenceInfo xmlns:p15="http://schemas.microsoft.com/office/powerpoint/2012/main" userId="S-1-5-21-2146773085-903363285-719344707-1341920" providerId="AD"/>
      </p:ext>
    </p:extLst>
  </p:cmAuthor>
  <p:cmAuthor id="10" name="Biju K (Spectrum Consultants India Pvt)" initials="BK(CIP" lastIdx="3" clrIdx="8">
    <p:extLst>
      <p:ext uri="{19B8F6BF-5375-455C-9EA6-DF929625EA0E}">
        <p15:presenceInfo xmlns:p15="http://schemas.microsoft.com/office/powerpoint/2012/main" userId="S-1-5-21-2146773085-903363285-719344707-1314905" providerId="AD"/>
      </p:ext>
    </p:extLst>
  </p:cmAuthor>
  <p:cmAuthor id="4" name="Sergio Carrilho" initials="SC" lastIdx="54" clrIdx="0">
    <p:extLst>
      <p:ext uri="{19B8F6BF-5375-455C-9EA6-DF929625EA0E}">
        <p15:presenceInfo xmlns:p15="http://schemas.microsoft.com/office/powerpoint/2012/main" userId="S-1-5-21-1721254763-462695806-1538882281-2718670" providerId="AD"/>
      </p:ext>
    </p:extLst>
  </p:cmAuthor>
  <p:cmAuthor id="11" name="Sebastien Bovo" initials="SB" lastIdx="12" clrIdx="9">
    <p:extLst>
      <p:ext uri="{19B8F6BF-5375-455C-9EA6-DF929625EA0E}">
        <p15:presenceInfo xmlns:p15="http://schemas.microsoft.com/office/powerpoint/2012/main" userId="S-1-5-21-1721254763-462695806-1538882281-2314039" providerId="AD"/>
      </p:ext>
    </p:extLst>
  </p:cmAuthor>
  <p:cmAuthor id="5" name="Christophe Nasarre-Soulier" initials="CN" lastIdx="35" clrIdx="1">
    <p:extLst>
      <p:ext uri="{19B8F6BF-5375-455C-9EA6-DF929625EA0E}">
        <p15:presenceInfo xmlns:p15="http://schemas.microsoft.com/office/powerpoint/2012/main" userId="S-1-5-21-1721254763-462695806-1538882281-3137324" providerId="AD"/>
      </p:ext>
    </p:extLst>
  </p:cmAuthor>
  <p:cmAuthor id="6" name="David Coppet" initials="DC" lastIdx="12" clrIdx="5">
    <p:extLst>
      <p:ext uri="{19B8F6BF-5375-455C-9EA6-DF929625EA0E}">
        <p15:presenceInfo xmlns:p15="http://schemas.microsoft.com/office/powerpoint/2012/main" userId="S-1-5-21-1721254763-462695806-1538882281-32426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a:srgbClr val="0A5BBA"/>
    <a:srgbClr val="129038"/>
    <a:srgbClr val="0E715F"/>
    <a:srgbClr val="4472C4"/>
    <a:srgbClr val="FF9966"/>
    <a:srgbClr val="002050"/>
    <a:srgbClr val="D1D6E9"/>
    <a:srgbClr val="3F3F3F"/>
    <a:srgbClr val="15AE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9B0F55-AC7F-10A4-3DFD-33E9B6CF7653}" v="5" dt="2020-06-19T04:41:31.229"/>
    <p1510:client id="{87C52B7E-888F-5046-86AD-0D2EE59DFA75}" v="1" dt="2020-06-18T08:28:23.7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10"/>
    <p:restoredTop sz="94728"/>
  </p:normalViewPr>
  <p:slideViewPr>
    <p:cSldViewPr snapToGrid="0">
      <p:cViewPr varScale="1">
        <p:scale>
          <a:sx n="212" d="100"/>
          <a:sy n="212" d="100"/>
        </p:scale>
        <p:origin x="4744" y="18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presProps" Target="presProps.xml"/><Relationship Id="rId16" Type="http://schemas.openxmlformats.org/officeDocument/2006/relationships/slide" Target="slides/slide4.xml"/><Relationship Id="rId11" Type="http://schemas.openxmlformats.org/officeDocument/2006/relationships/slideMaster" Target="slideMasters/slideMaster5.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customXml" Target="../customXml/item5.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2.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6.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commentAuthors" Target="commentAuthor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4.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3.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1.xml"/><Relationship Id="rId71" Type="http://schemas.openxmlformats.org/officeDocument/2006/relationships/slide" Target="slides/slide59.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tableStyles" Target="tableStyles.xml"/><Relationship Id="rId61" Type="http://schemas.openxmlformats.org/officeDocument/2006/relationships/slide" Target="slides/slide49.xml"/><Relationship Id="rId8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9A23FA-C3C0-4249-A908-47D6C113B941}"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6E4F5762-0A70-47B2-A0F9-60FC05D69BB2}">
      <dgm:prSet phldrT="[Text]" custT="1"/>
      <dgm:spPr/>
      <dgm:t>
        <a:bodyPr/>
        <a:lstStyle/>
        <a:p>
          <a:r>
            <a:rPr lang="en-US" sz="3600"/>
            <a:t>SOAP pass thru</a:t>
          </a:r>
        </a:p>
      </dgm:t>
    </dgm:pt>
    <dgm:pt modelId="{AAA5CFBC-C07A-4C08-B76B-5E246619EFBE}" type="parTrans" cxnId="{8E9429F2-C365-44AF-A24A-C2F705118304}">
      <dgm:prSet/>
      <dgm:spPr/>
      <dgm:t>
        <a:bodyPr/>
        <a:lstStyle/>
        <a:p>
          <a:endParaRPr lang="en-US" sz="1100"/>
        </a:p>
      </dgm:t>
    </dgm:pt>
    <dgm:pt modelId="{B0EC06D7-03DB-445C-907D-A2325A83CB0F}" type="sibTrans" cxnId="{8E9429F2-C365-44AF-A24A-C2F705118304}">
      <dgm:prSet/>
      <dgm:spPr/>
      <dgm:t>
        <a:bodyPr/>
        <a:lstStyle/>
        <a:p>
          <a:endParaRPr lang="en-US" sz="1100"/>
        </a:p>
      </dgm:t>
    </dgm:pt>
    <dgm:pt modelId="{6C0E1501-3A16-4620-ABF7-659860093B0E}">
      <dgm:prSet phldrT="[Text]" custT="1"/>
      <dgm:spPr/>
      <dgm:t>
        <a:bodyPr/>
        <a:lstStyle/>
        <a:p>
          <a:r>
            <a:rPr lang="en-US" sz="3600"/>
            <a:t>Gateway receives SOAP</a:t>
          </a:r>
        </a:p>
      </dgm:t>
    </dgm:pt>
    <dgm:pt modelId="{0B00616D-A1B2-4324-B4C0-AA27EF4C7139}" type="parTrans" cxnId="{F285FE8F-5E08-4A14-98F3-AD1ADE90BC2E}">
      <dgm:prSet/>
      <dgm:spPr/>
      <dgm:t>
        <a:bodyPr/>
        <a:lstStyle/>
        <a:p>
          <a:endParaRPr lang="en-US" sz="1100"/>
        </a:p>
      </dgm:t>
    </dgm:pt>
    <dgm:pt modelId="{6A96FF89-4BD5-4963-89DA-CE9B0F7BF834}" type="sibTrans" cxnId="{F285FE8F-5E08-4A14-98F3-AD1ADE90BC2E}">
      <dgm:prSet/>
      <dgm:spPr/>
      <dgm:t>
        <a:bodyPr/>
        <a:lstStyle/>
        <a:p>
          <a:endParaRPr lang="en-US" sz="1100"/>
        </a:p>
      </dgm:t>
    </dgm:pt>
    <dgm:pt modelId="{7BD9E222-F2A9-4F3E-A75D-B03E8355A156}">
      <dgm:prSet phldrT="[Text]" custT="1"/>
      <dgm:spPr/>
      <dgm:t>
        <a:bodyPr/>
        <a:lstStyle/>
        <a:p>
          <a:r>
            <a:rPr lang="en-US" sz="3600"/>
            <a:t>SOAP to REST</a:t>
          </a:r>
        </a:p>
      </dgm:t>
    </dgm:pt>
    <dgm:pt modelId="{284B4857-07C4-4B45-92D2-B1F61FEF5E85}" type="parTrans" cxnId="{798C96B9-6E9F-4C7A-AD0D-867A307A9EE5}">
      <dgm:prSet/>
      <dgm:spPr/>
      <dgm:t>
        <a:bodyPr/>
        <a:lstStyle/>
        <a:p>
          <a:endParaRPr lang="en-US" sz="1100"/>
        </a:p>
      </dgm:t>
    </dgm:pt>
    <dgm:pt modelId="{E0DA7C3F-A941-46E8-9F1F-750FDC69DFFD}" type="sibTrans" cxnId="{798C96B9-6E9F-4C7A-AD0D-867A307A9EE5}">
      <dgm:prSet/>
      <dgm:spPr/>
      <dgm:t>
        <a:bodyPr/>
        <a:lstStyle/>
        <a:p>
          <a:endParaRPr lang="en-US" sz="1100"/>
        </a:p>
      </dgm:t>
    </dgm:pt>
    <dgm:pt modelId="{03E39E65-1E53-489F-95C2-1A22A769C882}">
      <dgm:prSet phldrT="[Text]" custT="1"/>
      <dgm:spPr/>
      <dgm:t>
        <a:bodyPr/>
        <a:lstStyle/>
        <a:p>
          <a:r>
            <a:rPr lang="en-US" sz="3600"/>
            <a:t>Gateway receives REST</a:t>
          </a:r>
        </a:p>
      </dgm:t>
    </dgm:pt>
    <dgm:pt modelId="{409EA149-C5F1-4AD8-BD68-0DDD2D531567}" type="parTrans" cxnId="{FE6C1EF2-D844-4FEC-98EF-918114F24F89}">
      <dgm:prSet/>
      <dgm:spPr/>
      <dgm:t>
        <a:bodyPr/>
        <a:lstStyle/>
        <a:p>
          <a:endParaRPr lang="en-US" sz="1100"/>
        </a:p>
      </dgm:t>
    </dgm:pt>
    <dgm:pt modelId="{9F27E160-5F36-4C55-AE7B-E461A1BF6599}" type="sibTrans" cxnId="{FE6C1EF2-D844-4FEC-98EF-918114F24F89}">
      <dgm:prSet/>
      <dgm:spPr/>
      <dgm:t>
        <a:bodyPr/>
        <a:lstStyle/>
        <a:p>
          <a:endParaRPr lang="en-US" sz="1100"/>
        </a:p>
      </dgm:t>
    </dgm:pt>
    <dgm:pt modelId="{8CAE7980-6218-4611-AB77-C7BAD828798C}">
      <dgm:prSet phldrT="[Text]" custT="1"/>
      <dgm:spPr/>
      <dgm:t>
        <a:bodyPr/>
        <a:lstStyle/>
        <a:p>
          <a:r>
            <a:rPr lang="en-US" sz="3600"/>
            <a:t>SOAP sent to service</a:t>
          </a:r>
        </a:p>
      </dgm:t>
    </dgm:pt>
    <dgm:pt modelId="{35DC31BB-5396-4012-AA16-5988EB2BBAA9}" type="parTrans" cxnId="{982AD02E-0D40-4BC3-B5DA-474FBAFD09EF}">
      <dgm:prSet/>
      <dgm:spPr/>
      <dgm:t>
        <a:bodyPr/>
        <a:lstStyle/>
        <a:p>
          <a:endParaRPr lang="en-US" sz="1100"/>
        </a:p>
      </dgm:t>
    </dgm:pt>
    <dgm:pt modelId="{7FD51610-7C2B-405A-9606-F5A51BA7551F}" type="sibTrans" cxnId="{982AD02E-0D40-4BC3-B5DA-474FBAFD09EF}">
      <dgm:prSet/>
      <dgm:spPr/>
      <dgm:t>
        <a:bodyPr/>
        <a:lstStyle/>
        <a:p>
          <a:endParaRPr lang="en-US" sz="1100"/>
        </a:p>
      </dgm:t>
    </dgm:pt>
    <dgm:pt modelId="{9B341181-B824-4A9E-A802-8C253B8B1FC8}">
      <dgm:prSet phldrT="[Text]" custT="1"/>
      <dgm:spPr/>
      <dgm:t>
        <a:bodyPr/>
        <a:lstStyle/>
        <a:p>
          <a:r>
            <a:rPr lang="en-US" sz="3600"/>
            <a:t>SOAP sent to service</a:t>
          </a:r>
        </a:p>
      </dgm:t>
    </dgm:pt>
    <dgm:pt modelId="{EC2050DA-1950-489F-B8A8-77223909C9D0}" type="parTrans" cxnId="{76070507-1F57-4F93-8B27-0AE846B2B74C}">
      <dgm:prSet/>
      <dgm:spPr/>
      <dgm:t>
        <a:bodyPr/>
        <a:lstStyle/>
        <a:p>
          <a:endParaRPr lang="en-US" sz="1100"/>
        </a:p>
      </dgm:t>
    </dgm:pt>
    <dgm:pt modelId="{37C72622-AFC1-4FFE-9AE8-A2F302B0A922}" type="sibTrans" cxnId="{76070507-1F57-4F93-8B27-0AE846B2B74C}">
      <dgm:prSet/>
      <dgm:spPr/>
      <dgm:t>
        <a:bodyPr/>
        <a:lstStyle/>
        <a:p>
          <a:endParaRPr lang="en-US" sz="1100"/>
        </a:p>
      </dgm:t>
    </dgm:pt>
    <dgm:pt modelId="{CC9183E2-2076-43D9-82E0-23CAC8DAF8B9}" type="pres">
      <dgm:prSet presAssocID="{B89A23FA-C3C0-4249-A908-47D6C113B941}" presName="Name0" presStyleCnt="0">
        <dgm:presLayoutVars>
          <dgm:dir/>
          <dgm:animLvl val="lvl"/>
          <dgm:resizeHandles val="exact"/>
        </dgm:presLayoutVars>
      </dgm:prSet>
      <dgm:spPr/>
    </dgm:pt>
    <dgm:pt modelId="{32F9B5F7-4B8C-478C-96D1-EAD068F420BD}" type="pres">
      <dgm:prSet presAssocID="{6E4F5762-0A70-47B2-A0F9-60FC05D69BB2}" presName="composite" presStyleCnt="0"/>
      <dgm:spPr/>
    </dgm:pt>
    <dgm:pt modelId="{764F5D58-600D-4484-A3C4-70EA4DE78BF7}" type="pres">
      <dgm:prSet presAssocID="{6E4F5762-0A70-47B2-A0F9-60FC05D69BB2}" presName="parTx" presStyleLbl="alignNode1" presStyleIdx="0" presStyleCnt="2">
        <dgm:presLayoutVars>
          <dgm:chMax val="0"/>
          <dgm:chPref val="0"/>
          <dgm:bulletEnabled val="1"/>
        </dgm:presLayoutVars>
      </dgm:prSet>
      <dgm:spPr/>
    </dgm:pt>
    <dgm:pt modelId="{BFD9A9BF-2A0E-40FD-999B-E03C03FF8D2A}" type="pres">
      <dgm:prSet presAssocID="{6E4F5762-0A70-47B2-A0F9-60FC05D69BB2}" presName="desTx" presStyleLbl="alignAccFollowNode1" presStyleIdx="0" presStyleCnt="2">
        <dgm:presLayoutVars>
          <dgm:bulletEnabled val="1"/>
        </dgm:presLayoutVars>
      </dgm:prSet>
      <dgm:spPr/>
    </dgm:pt>
    <dgm:pt modelId="{7F94BCB6-99C1-47CF-9C4F-302D9D006769}" type="pres">
      <dgm:prSet presAssocID="{B0EC06D7-03DB-445C-907D-A2325A83CB0F}" presName="space" presStyleCnt="0"/>
      <dgm:spPr/>
    </dgm:pt>
    <dgm:pt modelId="{EAFBEB0F-1D88-4906-8A45-FC3CF41143C8}" type="pres">
      <dgm:prSet presAssocID="{7BD9E222-F2A9-4F3E-A75D-B03E8355A156}" presName="composite" presStyleCnt="0"/>
      <dgm:spPr/>
    </dgm:pt>
    <dgm:pt modelId="{2620913F-68F2-4D98-A736-90340B6B83DE}" type="pres">
      <dgm:prSet presAssocID="{7BD9E222-F2A9-4F3E-A75D-B03E8355A156}" presName="parTx" presStyleLbl="alignNode1" presStyleIdx="1" presStyleCnt="2">
        <dgm:presLayoutVars>
          <dgm:chMax val="0"/>
          <dgm:chPref val="0"/>
          <dgm:bulletEnabled val="1"/>
        </dgm:presLayoutVars>
      </dgm:prSet>
      <dgm:spPr/>
    </dgm:pt>
    <dgm:pt modelId="{0E8CF55D-881A-4757-B3BC-AE8FE5CE5CCF}" type="pres">
      <dgm:prSet presAssocID="{7BD9E222-F2A9-4F3E-A75D-B03E8355A156}" presName="desTx" presStyleLbl="alignAccFollowNode1" presStyleIdx="1" presStyleCnt="2">
        <dgm:presLayoutVars>
          <dgm:bulletEnabled val="1"/>
        </dgm:presLayoutVars>
      </dgm:prSet>
      <dgm:spPr/>
    </dgm:pt>
  </dgm:ptLst>
  <dgm:cxnLst>
    <dgm:cxn modelId="{76070507-1F57-4F93-8B27-0AE846B2B74C}" srcId="{6E4F5762-0A70-47B2-A0F9-60FC05D69BB2}" destId="{9B341181-B824-4A9E-A802-8C253B8B1FC8}" srcOrd="1" destOrd="0" parTransId="{EC2050DA-1950-489F-B8A8-77223909C9D0}" sibTransId="{37C72622-AFC1-4FFE-9AE8-A2F302B0A922}"/>
    <dgm:cxn modelId="{D5900B0F-53FA-4A4C-87E5-EE7EE9CEDBC3}" type="presOf" srcId="{B89A23FA-C3C0-4249-A908-47D6C113B941}" destId="{CC9183E2-2076-43D9-82E0-23CAC8DAF8B9}" srcOrd="0" destOrd="0" presId="urn:microsoft.com/office/officeart/2005/8/layout/hList1"/>
    <dgm:cxn modelId="{8654072C-D10B-4D30-BB1D-A71781AA20E9}" type="presOf" srcId="{9B341181-B824-4A9E-A802-8C253B8B1FC8}" destId="{BFD9A9BF-2A0E-40FD-999B-E03C03FF8D2A}" srcOrd="0" destOrd="1" presId="urn:microsoft.com/office/officeart/2005/8/layout/hList1"/>
    <dgm:cxn modelId="{982AD02E-0D40-4BC3-B5DA-474FBAFD09EF}" srcId="{7BD9E222-F2A9-4F3E-A75D-B03E8355A156}" destId="{8CAE7980-6218-4611-AB77-C7BAD828798C}" srcOrd="1" destOrd="0" parTransId="{35DC31BB-5396-4012-AA16-5988EB2BBAA9}" sibTransId="{7FD51610-7C2B-405A-9606-F5A51BA7551F}"/>
    <dgm:cxn modelId="{1EE03445-58DB-43A2-B1E3-02D3329103EC}" type="presOf" srcId="{6C0E1501-3A16-4620-ABF7-659860093B0E}" destId="{BFD9A9BF-2A0E-40FD-999B-E03C03FF8D2A}" srcOrd="0" destOrd="0" presId="urn:microsoft.com/office/officeart/2005/8/layout/hList1"/>
    <dgm:cxn modelId="{F285FE8F-5E08-4A14-98F3-AD1ADE90BC2E}" srcId="{6E4F5762-0A70-47B2-A0F9-60FC05D69BB2}" destId="{6C0E1501-3A16-4620-ABF7-659860093B0E}" srcOrd="0" destOrd="0" parTransId="{0B00616D-A1B2-4324-B4C0-AA27EF4C7139}" sibTransId="{6A96FF89-4BD5-4963-89DA-CE9B0F7BF834}"/>
    <dgm:cxn modelId="{E9E87090-1FC2-47C4-801C-69D0E3535D38}" type="presOf" srcId="{7BD9E222-F2A9-4F3E-A75D-B03E8355A156}" destId="{2620913F-68F2-4D98-A736-90340B6B83DE}" srcOrd="0" destOrd="0" presId="urn:microsoft.com/office/officeart/2005/8/layout/hList1"/>
    <dgm:cxn modelId="{86D92AAE-8F52-423C-88FA-B5474E25B153}" type="presOf" srcId="{6E4F5762-0A70-47B2-A0F9-60FC05D69BB2}" destId="{764F5D58-600D-4484-A3C4-70EA4DE78BF7}" srcOrd="0" destOrd="0" presId="urn:microsoft.com/office/officeart/2005/8/layout/hList1"/>
    <dgm:cxn modelId="{798C96B9-6E9F-4C7A-AD0D-867A307A9EE5}" srcId="{B89A23FA-C3C0-4249-A908-47D6C113B941}" destId="{7BD9E222-F2A9-4F3E-A75D-B03E8355A156}" srcOrd="1" destOrd="0" parTransId="{284B4857-07C4-4B45-92D2-B1F61FEF5E85}" sibTransId="{E0DA7C3F-A941-46E8-9F1F-750FDC69DFFD}"/>
    <dgm:cxn modelId="{8593BEBD-7410-4454-830E-43171C5B1327}" type="presOf" srcId="{8CAE7980-6218-4611-AB77-C7BAD828798C}" destId="{0E8CF55D-881A-4757-B3BC-AE8FE5CE5CCF}" srcOrd="0" destOrd="1" presId="urn:microsoft.com/office/officeart/2005/8/layout/hList1"/>
    <dgm:cxn modelId="{3EE9FAE8-4228-48E6-AD0C-7F262A08060F}" type="presOf" srcId="{03E39E65-1E53-489F-95C2-1A22A769C882}" destId="{0E8CF55D-881A-4757-B3BC-AE8FE5CE5CCF}" srcOrd="0" destOrd="0" presId="urn:microsoft.com/office/officeart/2005/8/layout/hList1"/>
    <dgm:cxn modelId="{FE6C1EF2-D844-4FEC-98EF-918114F24F89}" srcId="{7BD9E222-F2A9-4F3E-A75D-B03E8355A156}" destId="{03E39E65-1E53-489F-95C2-1A22A769C882}" srcOrd="0" destOrd="0" parTransId="{409EA149-C5F1-4AD8-BD68-0DDD2D531567}" sibTransId="{9F27E160-5F36-4C55-AE7B-E461A1BF6599}"/>
    <dgm:cxn modelId="{8E9429F2-C365-44AF-A24A-C2F705118304}" srcId="{B89A23FA-C3C0-4249-A908-47D6C113B941}" destId="{6E4F5762-0A70-47B2-A0F9-60FC05D69BB2}" srcOrd="0" destOrd="0" parTransId="{AAA5CFBC-C07A-4C08-B76B-5E246619EFBE}" sibTransId="{B0EC06D7-03DB-445C-907D-A2325A83CB0F}"/>
    <dgm:cxn modelId="{B7462EA2-3596-4E6C-B091-5726F52DE922}" type="presParOf" srcId="{CC9183E2-2076-43D9-82E0-23CAC8DAF8B9}" destId="{32F9B5F7-4B8C-478C-96D1-EAD068F420BD}" srcOrd="0" destOrd="0" presId="urn:microsoft.com/office/officeart/2005/8/layout/hList1"/>
    <dgm:cxn modelId="{9385DE26-D7E6-4E16-904F-89FD7355C24A}" type="presParOf" srcId="{32F9B5F7-4B8C-478C-96D1-EAD068F420BD}" destId="{764F5D58-600D-4484-A3C4-70EA4DE78BF7}" srcOrd="0" destOrd="0" presId="urn:microsoft.com/office/officeart/2005/8/layout/hList1"/>
    <dgm:cxn modelId="{65D4AD21-4C71-4AB8-8A1B-D8F192E1C7C5}" type="presParOf" srcId="{32F9B5F7-4B8C-478C-96D1-EAD068F420BD}" destId="{BFD9A9BF-2A0E-40FD-999B-E03C03FF8D2A}" srcOrd="1" destOrd="0" presId="urn:microsoft.com/office/officeart/2005/8/layout/hList1"/>
    <dgm:cxn modelId="{4B95D4B0-1BDB-4EAF-BCAA-B1CF46CE5CC6}" type="presParOf" srcId="{CC9183E2-2076-43D9-82E0-23CAC8DAF8B9}" destId="{7F94BCB6-99C1-47CF-9C4F-302D9D006769}" srcOrd="1" destOrd="0" presId="urn:microsoft.com/office/officeart/2005/8/layout/hList1"/>
    <dgm:cxn modelId="{976699D5-D2C2-4E82-AA0D-6CA71B5E312A}" type="presParOf" srcId="{CC9183E2-2076-43D9-82E0-23CAC8DAF8B9}" destId="{EAFBEB0F-1D88-4906-8A45-FC3CF41143C8}" srcOrd="2" destOrd="0" presId="urn:microsoft.com/office/officeart/2005/8/layout/hList1"/>
    <dgm:cxn modelId="{8D429F5D-2F53-4D0A-8799-8700B8ABD9BE}" type="presParOf" srcId="{EAFBEB0F-1D88-4906-8A45-FC3CF41143C8}" destId="{2620913F-68F2-4D98-A736-90340B6B83DE}" srcOrd="0" destOrd="0" presId="urn:microsoft.com/office/officeart/2005/8/layout/hList1"/>
    <dgm:cxn modelId="{8B3DCE3C-4859-4B9E-99DE-560331269CDC}" type="presParOf" srcId="{EAFBEB0F-1D88-4906-8A45-FC3CF41143C8}" destId="{0E8CF55D-881A-4757-B3BC-AE8FE5CE5CC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9A23FA-C3C0-4249-A908-47D6C113B941}"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6E4F5762-0A70-47B2-A0F9-60FC05D69BB2}">
      <dgm:prSet phldrT="[Text]" custT="1"/>
      <dgm:spPr/>
      <dgm:t>
        <a:bodyPr/>
        <a:lstStyle/>
        <a:p>
          <a:r>
            <a:rPr lang="en-US" sz="3600"/>
            <a:t>SOAP </a:t>
          </a:r>
          <a:r>
            <a:rPr lang="en-US" sz="3600" err="1"/>
            <a:t>passthru</a:t>
          </a:r>
          <a:endParaRPr lang="en-US" sz="3600"/>
        </a:p>
      </dgm:t>
    </dgm:pt>
    <dgm:pt modelId="{AAA5CFBC-C07A-4C08-B76B-5E246619EFBE}" type="parTrans" cxnId="{8E9429F2-C365-44AF-A24A-C2F705118304}">
      <dgm:prSet/>
      <dgm:spPr/>
      <dgm:t>
        <a:bodyPr/>
        <a:lstStyle/>
        <a:p>
          <a:endParaRPr lang="en-US" sz="1100"/>
        </a:p>
      </dgm:t>
    </dgm:pt>
    <dgm:pt modelId="{B0EC06D7-03DB-445C-907D-A2325A83CB0F}" type="sibTrans" cxnId="{8E9429F2-C365-44AF-A24A-C2F705118304}">
      <dgm:prSet/>
      <dgm:spPr/>
      <dgm:t>
        <a:bodyPr/>
        <a:lstStyle/>
        <a:p>
          <a:endParaRPr lang="en-US" sz="1100"/>
        </a:p>
      </dgm:t>
    </dgm:pt>
    <dgm:pt modelId="{6C0E1501-3A16-4620-ABF7-659860093B0E}">
      <dgm:prSet phldrT="[Text]" custT="1"/>
      <dgm:spPr/>
      <dgm:t>
        <a:bodyPr/>
        <a:lstStyle/>
        <a:p>
          <a:r>
            <a:rPr lang="en-US" sz="3600"/>
            <a:t>Gateway receives SOAP</a:t>
          </a:r>
        </a:p>
      </dgm:t>
    </dgm:pt>
    <dgm:pt modelId="{0B00616D-A1B2-4324-B4C0-AA27EF4C7139}" type="parTrans" cxnId="{F285FE8F-5E08-4A14-98F3-AD1ADE90BC2E}">
      <dgm:prSet/>
      <dgm:spPr/>
      <dgm:t>
        <a:bodyPr/>
        <a:lstStyle/>
        <a:p>
          <a:endParaRPr lang="en-US" sz="1100"/>
        </a:p>
      </dgm:t>
    </dgm:pt>
    <dgm:pt modelId="{6A96FF89-4BD5-4963-89DA-CE9B0F7BF834}" type="sibTrans" cxnId="{F285FE8F-5E08-4A14-98F3-AD1ADE90BC2E}">
      <dgm:prSet/>
      <dgm:spPr/>
      <dgm:t>
        <a:bodyPr/>
        <a:lstStyle/>
        <a:p>
          <a:endParaRPr lang="en-US" sz="1100"/>
        </a:p>
      </dgm:t>
    </dgm:pt>
    <dgm:pt modelId="{7BD9E222-F2A9-4F3E-A75D-B03E8355A156}">
      <dgm:prSet phldrT="[Text]" custT="1"/>
      <dgm:spPr/>
      <dgm:t>
        <a:bodyPr/>
        <a:lstStyle/>
        <a:p>
          <a:r>
            <a:rPr lang="en-US" sz="3600"/>
            <a:t>SOAP to REST</a:t>
          </a:r>
        </a:p>
      </dgm:t>
    </dgm:pt>
    <dgm:pt modelId="{284B4857-07C4-4B45-92D2-B1F61FEF5E85}" type="parTrans" cxnId="{798C96B9-6E9F-4C7A-AD0D-867A307A9EE5}">
      <dgm:prSet/>
      <dgm:spPr/>
      <dgm:t>
        <a:bodyPr/>
        <a:lstStyle/>
        <a:p>
          <a:endParaRPr lang="en-US" sz="1100"/>
        </a:p>
      </dgm:t>
    </dgm:pt>
    <dgm:pt modelId="{E0DA7C3F-A941-46E8-9F1F-750FDC69DFFD}" type="sibTrans" cxnId="{798C96B9-6E9F-4C7A-AD0D-867A307A9EE5}">
      <dgm:prSet/>
      <dgm:spPr/>
      <dgm:t>
        <a:bodyPr/>
        <a:lstStyle/>
        <a:p>
          <a:endParaRPr lang="en-US" sz="1100"/>
        </a:p>
      </dgm:t>
    </dgm:pt>
    <dgm:pt modelId="{03E39E65-1E53-489F-95C2-1A22A769C882}">
      <dgm:prSet phldrT="[Text]" custT="1"/>
      <dgm:spPr/>
      <dgm:t>
        <a:bodyPr/>
        <a:lstStyle/>
        <a:p>
          <a:r>
            <a:rPr lang="en-US" sz="3600"/>
            <a:t>Gateway receives REST</a:t>
          </a:r>
        </a:p>
      </dgm:t>
    </dgm:pt>
    <dgm:pt modelId="{409EA149-C5F1-4AD8-BD68-0DDD2D531567}" type="parTrans" cxnId="{FE6C1EF2-D844-4FEC-98EF-918114F24F89}">
      <dgm:prSet/>
      <dgm:spPr/>
      <dgm:t>
        <a:bodyPr/>
        <a:lstStyle/>
        <a:p>
          <a:endParaRPr lang="en-US" sz="1100"/>
        </a:p>
      </dgm:t>
    </dgm:pt>
    <dgm:pt modelId="{9F27E160-5F36-4C55-AE7B-E461A1BF6599}" type="sibTrans" cxnId="{FE6C1EF2-D844-4FEC-98EF-918114F24F89}">
      <dgm:prSet/>
      <dgm:spPr/>
      <dgm:t>
        <a:bodyPr/>
        <a:lstStyle/>
        <a:p>
          <a:endParaRPr lang="en-US" sz="1100"/>
        </a:p>
      </dgm:t>
    </dgm:pt>
    <dgm:pt modelId="{8CAE7980-6218-4611-AB77-C7BAD828798C}">
      <dgm:prSet phldrT="[Text]" custT="1"/>
      <dgm:spPr/>
      <dgm:t>
        <a:bodyPr/>
        <a:lstStyle/>
        <a:p>
          <a:r>
            <a:rPr lang="en-US" sz="3600"/>
            <a:t>SOAP sent to service</a:t>
          </a:r>
        </a:p>
      </dgm:t>
    </dgm:pt>
    <dgm:pt modelId="{35DC31BB-5396-4012-AA16-5988EB2BBAA9}" type="parTrans" cxnId="{982AD02E-0D40-4BC3-B5DA-474FBAFD09EF}">
      <dgm:prSet/>
      <dgm:spPr/>
      <dgm:t>
        <a:bodyPr/>
        <a:lstStyle/>
        <a:p>
          <a:endParaRPr lang="en-US" sz="1100"/>
        </a:p>
      </dgm:t>
    </dgm:pt>
    <dgm:pt modelId="{7FD51610-7C2B-405A-9606-F5A51BA7551F}" type="sibTrans" cxnId="{982AD02E-0D40-4BC3-B5DA-474FBAFD09EF}">
      <dgm:prSet/>
      <dgm:spPr/>
      <dgm:t>
        <a:bodyPr/>
        <a:lstStyle/>
        <a:p>
          <a:endParaRPr lang="en-US" sz="1100"/>
        </a:p>
      </dgm:t>
    </dgm:pt>
    <dgm:pt modelId="{9B341181-B824-4A9E-A802-8C253B8B1FC8}">
      <dgm:prSet phldrT="[Text]" custT="1"/>
      <dgm:spPr/>
      <dgm:t>
        <a:bodyPr/>
        <a:lstStyle/>
        <a:p>
          <a:r>
            <a:rPr lang="en-US" sz="3600"/>
            <a:t>SOAP sent to service</a:t>
          </a:r>
        </a:p>
      </dgm:t>
    </dgm:pt>
    <dgm:pt modelId="{EC2050DA-1950-489F-B8A8-77223909C9D0}" type="parTrans" cxnId="{76070507-1F57-4F93-8B27-0AE846B2B74C}">
      <dgm:prSet/>
      <dgm:spPr/>
      <dgm:t>
        <a:bodyPr/>
        <a:lstStyle/>
        <a:p>
          <a:endParaRPr lang="en-US" sz="1100"/>
        </a:p>
      </dgm:t>
    </dgm:pt>
    <dgm:pt modelId="{37C72622-AFC1-4FFE-9AE8-A2F302B0A922}" type="sibTrans" cxnId="{76070507-1F57-4F93-8B27-0AE846B2B74C}">
      <dgm:prSet/>
      <dgm:spPr/>
      <dgm:t>
        <a:bodyPr/>
        <a:lstStyle/>
        <a:p>
          <a:endParaRPr lang="en-US" sz="1100"/>
        </a:p>
      </dgm:t>
    </dgm:pt>
    <dgm:pt modelId="{CC9183E2-2076-43D9-82E0-23CAC8DAF8B9}" type="pres">
      <dgm:prSet presAssocID="{B89A23FA-C3C0-4249-A908-47D6C113B941}" presName="Name0" presStyleCnt="0">
        <dgm:presLayoutVars>
          <dgm:dir/>
          <dgm:animLvl val="lvl"/>
          <dgm:resizeHandles val="exact"/>
        </dgm:presLayoutVars>
      </dgm:prSet>
      <dgm:spPr/>
    </dgm:pt>
    <dgm:pt modelId="{32F9B5F7-4B8C-478C-96D1-EAD068F420BD}" type="pres">
      <dgm:prSet presAssocID="{6E4F5762-0A70-47B2-A0F9-60FC05D69BB2}" presName="composite" presStyleCnt="0"/>
      <dgm:spPr/>
    </dgm:pt>
    <dgm:pt modelId="{764F5D58-600D-4484-A3C4-70EA4DE78BF7}" type="pres">
      <dgm:prSet presAssocID="{6E4F5762-0A70-47B2-A0F9-60FC05D69BB2}" presName="parTx" presStyleLbl="alignNode1" presStyleIdx="0" presStyleCnt="2">
        <dgm:presLayoutVars>
          <dgm:chMax val="0"/>
          <dgm:chPref val="0"/>
          <dgm:bulletEnabled val="1"/>
        </dgm:presLayoutVars>
      </dgm:prSet>
      <dgm:spPr/>
    </dgm:pt>
    <dgm:pt modelId="{BFD9A9BF-2A0E-40FD-999B-E03C03FF8D2A}" type="pres">
      <dgm:prSet presAssocID="{6E4F5762-0A70-47B2-A0F9-60FC05D69BB2}" presName="desTx" presStyleLbl="alignAccFollowNode1" presStyleIdx="0" presStyleCnt="2">
        <dgm:presLayoutVars>
          <dgm:bulletEnabled val="1"/>
        </dgm:presLayoutVars>
      </dgm:prSet>
      <dgm:spPr/>
    </dgm:pt>
    <dgm:pt modelId="{7F94BCB6-99C1-47CF-9C4F-302D9D006769}" type="pres">
      <dgm:prSet presAssocID="{B0EC06D7-03DB-445C-907D-A2325A83CB0F}" presName="space" presStyleCnt="0"/>
      <dgm:spPr/>
    </dgm:pt>
    <dgm:pt modelId="{EAFBEB0F-1D88-4906-8A45-FC3CF41143C8}" type="pres">
      <dgm:prSet presAssocID="{7BD9E222-F2A9-4F3E-A75D-B03E8355A156}" presName="composite" presStyleCnt="0"/>
      <dgm:spPr/>
    </dgm:pt>
    <dgm:pt modelId="{2620913F-68F2-4D98-A736-90340B6B83DE}" type="pres">
      <dgm:prSet presAssocID="{7BD9E222-F2A9-4F3E-A75D-B03E8355A156}" presName="parTx" presStyleLbl="alignNode1" presStyleIdx="1" presStyleCnt="2">
        <dgm:presLayoutVars>
          <dgm:chMax val="0"/>
          <dgm:chPref val="0"/>
          <dgm:bulletEnabled val="1"/>
        </dgm:presLayoutVars>
      </dgm:prSet>
      <dgm:spPr/>
    </dgm:pt>
    <dgm:pt modelId="{0E8CF55D-881A-4757-B3BC-AE8FE5CE5CCF}" type="pres">
      <dgm:prSet presAssocID="{7BD9E222-F2A9-4F3E-A75D-B03E8355A156}" presName="desTx" presStyleLbl="alignAccFollowNode1" presStyleIdx="1" presStyleCnt="2">
        <dgm:presLayoutVars>
          <dgm:bulletEnabled val="1"/>
        </dgm:presLayoutVars>
      </dgm:prSet>
      <dgm:spPr/>
    </dgm:pt>
  </dgm:ptLst>
  <dgm:cxnLst>
    <dgm:cxn modelId="{76070507-1F57-4F93-8B27-0AE846B2B74C}" srcId="{6E4F5762-0A70-47B2-A0F9-60FC05D69BB2}" destId="{9B341181-B824-4A9E-A802-8C253B8B1FC8}" srcOrd="1" destOrd="0" parTransId="{EC2050DA-1950-489F-B8A8-77223909C9D0}" sibTransId="{37C72622-AFC1-4FFE-9AE8-A2F302B0A922}"/>
    <dgm:cxn modelId="{D5900B0F-53FA-4A4C-87E5-EE7EE9CEDBC3}" type="presOf" srcId="{B89A23FA-C3C0-4249-A908-47D6C113B941}" destId="{CC9183E2-2076-43D9-82E0-23CAC8DAF8B9}" srcOrd="0" destOrd="0" presId="urn:microsoft.com/office/officeart/2005/8/layout/hList1"/>
    <dgm:cxn modelId="{8654072C-D10B-4D30-BB1D-A71781AA20E9}" type="presOf" srcId="{9B341181-B824-4A9E-A802-8C253B8B1FC8}" destId="{BFD9A9BF-2A0E-40FD-999B-E03C03FF8D2A}" srcOrd="0" destOrd="1" presId="urn:microsoft.com/office/officeart/2005/8/layout/hList1"/>
    <dgm:cxn modelId="{982AD02E-0D40-4BC3-B5DA-474FBAFD09EF}" srcId="{7BD9E222-F2A9-4F3E-A75D-B03E8355A156}" destId="{8CAE7980-6218-4611-AB77-C7BAD828798C}" srcOrd="1" destOrd="0" parTransId="{35DC31BB-5396-4012-AA16-5988EB2BBAA9}" sibTransId="{7FD51610-7C2B-405A-9606-F5A51BA7551F}"/>
    <dgm:cxn modelId="{1EE03445-58DB-43A2-B1E3-02D3329103EC}" type="presOf" srcId="{6C0E1501-3A16-4620-ABF7-659860093B0E}" destId="{BFD9A9BF-2A0E-40FD-999B-E03C03FF8D2A}" srcOrd="0" destOrd="0" presId="urn:microsoft.com/office/officeart/2005/8/layout/hList1"/>
    <dgm:cxn modelId="{F285FE8F-5E08-4A14-98F3-AD1ADE90BC2E}" srcId="{6E4F5762-0A70-47B2-A0F9-60FC05D69BB2}" destId="{6C0E1501-3A16-4620-ABF7-659860093B0E}" srcOrd="0" destOrd="0" parTransId="{0B00616D-A1B2-4324-B4C0-AA27EF4C7139}" sibTransId="{6A96FF89-4BD5-4963-89DA-CE9B0F7BF834}"/>
    <dgm:cxn modelId="{E9E87090-1FC2-47C4-801C-69D0E3535D38}" type="presOf" srcId="{7BD9E222-F2A9-4F3E-A75D-B03E8355A156}" destId="{2620913F-68F2-4D98-A736-90340B6B83DE}" srcOrd="0" destOrd="0" presId="urn:microsoft.com/office/officeart/2005/8/layout/hList1"/>
    <dgm:cxn modelId="{86D92AAE-8F52-423C-88FA-B5474E25B153}" type="presOf" srcId="{6E4F5762-0A70-47B2-A0F9-60FC05D69BB2}" destId="{764F5D58-600D-4484-A3C4-70EA4DE78BF7}" srcOrd="0" destOrd="0" presId="urn:microsoft.com/office/officeart/2005/8/layout/hList1"/>
    <dgm:cxn modelId="{798C96B9-6E9F-4C7A-AD0D-867A307A9EE5}" srcId="{B89A23FA-C3C0-4249-A908-47D6C113B941}" destId="{7BD9E222-F2A9-4F3E-A75D-B03E8355A156}" srcOrd="1" destOrd="0" parTransId="{284B4857-07C4-4B45-92D2-B1F61FEF5E85}" sibTransId="{E0DA7C3F-A941-46E8-9F1F-750FDC69DFFD}"/>
    <dgm:cxn modelId="{8593BEBD-7410-4454-830E-43171C5B1327}" type="presOf" srcId="{8CAE7980-6218-4611-AB77-C7BAD828798C}" destId="{0E8CF55D-881A-4757-B3BC-AE8FE5CE5CCF}" srcOrd="0" destOrd="1" presId="urn:microsoft.com/office/officeart/2005/8/layout/hList1"/>
    <dgm:cxn modelId="{3EE9FAE8-4228-48E6-AD0C-7F262A08060F}" type="presOf" srcId="{03E39E65-1E53-489F-95C2-1A22A769C882}" destId="{0E8CF55D-881A-4757-B3BC-AE8FE5CE5CCF}" srcOrd="0" destOrd="0" presId="urn:microsoft.com/office/officeart/2005/8/layout/hList1"/>
    <dgm:cxn modelId="{FE6C1EF2-D844-4FEC-98EF-918114F24F89}" srcId="{7BD9E222-F2A9-4F3E-A75D-B03E8355A156}" destId="{03E39E65-1E53-489F-95C2-1A22A769C882}" srcOrd="0" destOrd="0" parTransId="{409EA149-C5F1-4AD8-BD68-0DDD2D531567}" sibTransId="{9F27E160-5F36-4C55-AE7B-E461A1BF6599}"/>
    <dgm:cxn modelId="{8E9429F2-C365-44AF-A24A-C2F705118304}" srcId="{B89A23FA-C3C0-4249-A908-47D6C113B941}" destId="{6E4F5762-0A70-47B2-A0F9-60FC05D69BB2}" srcOrd="0" destOrd="0" parTransId="{AAA5CFBC-C07A-4C08-B76B-5E246619EFBE}" sibTransId="{B0EC06D7-03DB-445C-907D-A2325A83CB0F}"/>
    <dgm:cxn modelId="{B7462EA2-3596-4E6C-B091-5726F52DE922}" type="presParOf" srcId="{CC9183E2-2076-43D9-82E0-23CAC8DAF8B9}" destId="{32F9B5F7-4B8C-478C-96D1-EAD068F420BD}" srcOrd="0" destOrd="0" presId="urn:microsoft.com/office/officeart/2005/8/layout/hList1"/>
    <dgm:cxn modelId="{9385DE26-D7E6-4E16-904F-89FD7355C24A}" type="presParOf" srcId="{32F9B5F7-4B8C-478C-96D1-EAD068F420BD}" destId="{764F5D58-600D-4484-A3C4-70EA4DE78BF7}" srcOrd="0" destOrd="0" presId="urn:microsoft.com/office/officeart/2005/8/layout/hList1"/>
    <dgm:cxn modelId="{65D4AD21-4C71-4AB8-8A1B-D8F192E1C7C5}" type="presParOf" srcId="{32F9B5F7-4B8C-478C-96D1-EAD068F420BD}" destId="{BFD9A9BF-2A0E-40FD-999B-E03C03FF8D2A}" srcOrd="1" destOrd="0" presId="urn:microsoft.com/office/officeart/2005/8/layout/hList1"/>
    <dgm:cxn modelId="{4B95D4B0-1BDB-4EAF-BCAA-B1CF46CE5CC6}" type="presParOf" srcId="{CC9183E2-2076-43D9-82E0-23CAC8DAF8B9}" destId="{7F94BCB6-99C1-47CF-9C4F-302D9D006769}" srcOrd="1" destOrd="0" presId="urn:microsoft.com/office/officeart/2005/8/layout/hList1"/>
    <dgm:cxn modelId="{976699D5-D2C2-4E82-AA0D-6CA71B5E312A}" type="presParOf" srcId="{CC9183E2-2076-43D9-82E0-23CAC8DAF8B9}" destId="{EAFBEB0F-1D88-4906-8A45-FC3CF41143C8}" srcOrd="2" destOrd="0" presId="urn:microsoft.com/office/officeart/2005/8/layout/hList1"/>
    <dgm:cxn modelId="{8D429F5D-2F53-4D0A-8799-8700B8ABD9BE}" type="presParOf" srcId="{EAFBEB0F-1D88-4906-8A45-FC3CF41143C8}" destId="{2620913F-68F2-4D98-A736-90340B6B83DE}" srcOrd="0" destOrd="0" presId="urn:microsoft.com/office/officeart/2005/8/layout/hList1"/>
    <dgm:cxn modelId="{8B3DCE3C-4859-4B9E-99DE-560331269CDC}" type="presParOf" srcId="{EAFBEB0F-1D88-4906-8A45-FC3CF41143C8}" destId="{0E8CF55D-881A-4757-B3BC-AE8FE5CE5CC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F81DF7-D673-43A8-9EE6-3C036E80B1F7}" type="doc">
      <dgm:prSet loTypeId="urn:diagrams.loki3.com/BracketList" loCatId="list" qsTypeId="urn:microsoft.com/office/officeart/2005/8/quickstyle/simple1" qsCatId="simple" csTypeId="urn:microsoft.com/office/officeart/2005/8/colors/colorful5" csCatId="colorful" phldr="1"/>
      <dgm:spPr/>
      <dgm:t>
        <a:bodyPr/>
        <a:lstStyle/>
        <a:p>
          <a:endParaRPr lang="en-US"/>
        </a:p>
      </dgm:t>
    </dgm:pt>
    <dgm:pt modelId="{4C6D8A58-B0F7-47C8-9EB6-9312F2BE65C8}">
      <dgm:prSet phldrT="[Text]" custT="1"/>
      <dgm:spPr/>
      <dgm:t>
        <a:bodyPr/>
        <a:lstStyle/>
        <a:p>
          <a:r>
            <a:rPr lang="en-US" sz="3200"/>
            <a:t>HTTP Header</a:t>
          </a:r>
        </a:p>
      </dgm:t>
    </dgm:pt>
    <dgm:pt modelId="{35D2B6A9-C483-4BA2-AE70-BA803AA41D98}" type="parTrans" cxnId="{8B748788-50CC-4329-A21E-A884F37AE45C}">
      <dgm:prSet/>
      <dgm:spPr/>
      <dgm:t>
        <a:bodyPr/>
        <a:lstStyle/>
        <a:p>
          <a:endParaRPr lang="en-US" sz="1400"/>
        </a:p>
      </dgm:t>
    </dgm:pt>
    <dgm:pt modelId="{11BD1711-74BA-4D66-9EBE-0C918999CF35}" type="sibTrans" cxnId="{8B748788-50CC-4329-A21E-A884F37AE45C}">
      <dgm:prSet/>
      <dgm:spPr/>
      <dgm:t>
        <a:bodyPr/>
        <a:lstStyle/>
        <a:p>
          <a:endParaRPr lang="en-US" sz="1400"/>
        </a:p>
      </dgm:t>
    </dgm:pt>
    <dgm:pt modelId="{932BB420-D6B3-421F-A8EC-846335572704}">
      <dgm:prSet phldrT="[Text]" custT="1"/>
      <dgm:spPr/>
      <dgm:t>
        <a:bodyPr/>
        <a:lstStyle/>
        <a:p>
          <a:r>
            <a:rPr lang="en-US" sz="3200" err="1"/>
            <a:t>Ocp</a:t>
          </a:r>
          <a:r>
            <a:rPr lang="en-US" sz="3200"/>
            <a:t>-</a:t>
          </a:r>
          <a:r>
            <a:rPr lang="en-US" sz="3200" err="1"/>
            <a:t>Apim</a:t>
          </a:r>
          <a:r>
            <a:rPr lang="en-US" sz="3200"/>
            <a:t>-Subscription-Key</a:t>
          </a:r>
        </a:p>
      </dgm:t>
    </dgm:pt>
    <dgm:pt modelId="{2E61E861-4384-45B3-826B-41215274C2AC}" type="parTrans" cxnId="{5FC29C94-E877-4796-996F-35D86ED1B2C7}">
      <dgm:prSet/>
      <dgm:spPr/>
      <dgm:t>
        <a:bodyPr/>
        <a:lstStyle/>
        <a:p>
          <a:endParaRPr lang="en-US" sz="1400"/>
        </a:p>
      </dgm:t>
    </dgm:pt>
    <dgm:pt modelId="{6905194B-EB32-4292-AA4B-1823FE543095}" type="sibTrans" cxnId="{5FC29C94-E877-4796-996F-35D86ED1B2C7}">
      <dgm:prSet/>
      <dgm:spPr/>
      <dgm:t>
        <a:bodyPr/>
        <a:lstStyle/>
        <a:p>
          <a:endParaRPr lang="en-US" sz="1400"/>
        </a:p>
      </dgm:t>
    </dgm:pt>
    <dgm:pt modelId="{534E9B2D-AA46-4FCB-9F04-B720D95752FC}">
      <dgm:prSet phldrT="[Text]" custT="1"/>
      <dgm:spPr/>
      <dgm:t>
        <a:bodyPr/>
        <a:lstStyle/>
        <a:p>
          <a:r>
            <a:rPr lang="en-US" sz="3200"/>
            <a:t>Query String</a:t>
          </a:r>
        </a:p>
      </dgm:t>
    </dgm:pt>
    <dgm:pt modelId="{D37E7AB5-2198-4252-A322-0D27D858C713}" type="parTrans" cxnId="{4A09352C-5BE6-4854-8138-B64A440C4893}">
      <dgm:prSet/>
      <dgm:spPr/>
      <dgm:t>
        <a:bodyPr/>
        <a:lstStyle/>
        <a:p>
          <a:endParaRPr lang="en-US" sz="1400"/>
        </a:p>
      </dgm:t>
    </dgm:pt>
    <dgm:pt modelId="{329FC6C8-59B7-41AF-8FBF-9442785DA96C}" type="sibTrans" cxnId="{4A09352C-5BE6-4854-8138-B64A440C4893}">
      <dgm:prSet/>
      <dgm:spPr/>
      <dgm:t>
        <a:bodyPr/>
        <a:lstStyle/>
        <a:p>
          <a:endParaRPr lang="en-US" sz="1400"/>
        </a:p>
      </dgm:t>
    </dgm:pt>
    <dgm:pt modelId="{4159991D-CBF1-4823-9D4B-61C2DA21E513}">
      <dgm:prSet phldrT="[Text]" custT="1"/>
      <dgm:spPr/>
      <dgm:t>
        <a:bodyPr/>
        <a:lstStyle/>
        <a:p>
          <a:r>
            <a:rPr lang="en-US" sz="3200"/>
            <a:t>subscription-key</a:t>
          </a:r>
        </a:p>
      </dgm:t>
    </dgm:pt>
    <dgm:pt modelId="{70307913-B44B-459A-A15B-ABB672FEDA42}" type="parTrans" cxnId="{B981319D-4D5A-4BF4-A4E4-4E348F89EE51}">
      <dgm:prSet/>
      <dgm:spPr/>
      <dgm:t>
        <a:bodyPr/>
        <a:lstStyle/>
        <a:p>
          <a:endParaRPr lang="en-US" sz="1400"/>
        </a:p>
      </dgm:t>
    </dgm:pt>
    <dgm:pt modelId="{BA8B75AD-EAD6-4306-90F4-45F4D1FBD96F}" type="sibTrans" cxnId="{B981319D-4D5A-4BF4-A4E4-4E348F89EE51}">
      <dgm:prSet/>
      <dgm:spPr/>
      <dgm:t>
        <a:bodyPr/>
        <a:lstStyle/>
        <a:p>
          <a:endParaRPr lang="en-US" sz="1400"/>
        </a:p>
      </dgm:t>
    </dgm:pt>
    <dgm:pt modelId="{1FB05E9A-38C2-4938-A44F-6247145ECEB7}" type="pres">
      <dgm:prSet presAssocID="{45F81DF7-D673-43A8-9EE6-3C036E80B1F7}" presName="Name0" presStyleCnt="0">
        <dgm:presLayoutVars>
          <dgm:dir/>
          <dgm:animLvl val="lvl"/>
          <dgm:resizeHandles val="exact"/>
        </dgm:presLayoutVars>
      </dgm:prSet>
      <dgm:spPr/>
    </dgm:pt>
    <dgm:pt modelId="{E21C3F1F-375E-4B80-B139-9EE65328CD53}" type="pres">
      <dgm:prSet presAssocID="{4C6D8A58-B0F7-47C8-9EB6-9312F2BE65C8}" presName="linNode" presStyleCnt="0"/>
      <dgm:spPr/>
    </dgm:pt>
    <dgm:pt modelId="{2A9880C9-CEEF-4C64-B23A-96C7FA975CE6}" type="pres">
      <dgm:prSet presAssocID="{4C6D8A58-B0F7-47C8-9EB6-9312F2BE65C8}" presName="parTx" presStyleLbl="revTx" presStyleIdx="0" presStyleCnt="2">
        <dgm:presLayoutVars>
          <dgm:chMax val="1"/>
          <dgm:bulletEnabled val="1"/>
        </dgm:presLayoutVars>
      </dgm:prSet>
      <dgm:spPr/>
    </dgm:pt>
    <dgm:pt modelId="{505A56BE-C156-4AF9-82F6-6ED72D9E16F4}" type="pres">
      <dgm:prSet presAssocID="{4C6D8A58-B0F7-47C8-9EB6-9312F2BE65C8}" presName="bracket" presStyleLbl="parChTrans1D1" presStyleIdx="0" presStyleCnt="2"/>
      <dgm:spPr/>
    </dgm:pt>
    <dgm:pt modelId="{97F0A5DA-49C9-4261-A9E1-30AE6B396CAC}" type="pres">
      <dgm:prSet presAssocID="{4C6D8A58-B0F7-47C8-9EB6-9312F2BE65C8}" presName="spH" presStyleCnt="0"/>
      <dgm:spPr/>
    </dgm:pt>
    <dgm:pt modelId="{385942DB-39E4-4B00-A467-F8A9014FAB5A}" type="pres">
      <dgm:prSet presAssocID="{4C6D8A58-B0F7-47C8-9EB6-9312F2BE65C8}" presName="desTx" presStyleLbl="node1" presStyleIdx="0" presStyleCnt="2">
        <dgm:presLayoutVars>
          <dgm:bulletEnabled val="1"/>
        </dgm:presLayoutVars>
      </dgm:prSet>
      <dgm:spPr/>
    </dgm:pt>
    <dgm:pt modelId="{58B222D0-1343-4A15-B99B-46C075F22198}" type="pres">
      <dgm:prSet presAssocID="{11BD1711-74BA-4D66-9EBE-0C918999CF35}" presName="spV" presStyleCnt="0"/>
      <dgm:spPr/>
    </dgm:pt>
    <dgm:pt modelId="{FD4C54C0-65A4-471F-A24B-FB458FE76702}" type="pres">
      <dgm:prSet presAssocID="{534E9B2D-AA46-4FCB-9F04-B720D95752FC}" presName="linNode" presStyleCnt="0"/>
      <dgm:spPr/>
    </dgm:pt>
    <dgm:pt modelId="{80428233-A7CA-43FC-A4CB-7833C9790FE6}" type="pres">
      <dgm:prSet presAssocID="{534E9B2D-AA46-4FCB-9F04-B720D95752FC}" presName="parTx" presStyleLbl="revTx" presStyleIdx="1" presStyleCnt="2">
        <dgm:presLayoutVars>
          <dgm:chMax val="1"/>
          <dgm:bulletEnabled val="1"/>
        </dgm:presLayoutVars>
      </dgm:prSet>
      <dgm:spPr/>
    </dgm:pt>
    <dgm:pt modelId="{964F8C03-B0CD-40BC-A0D3-4484DFC2DB37}" type="pres">
      <dgm:prSet presAssocID="{534E9B2D-AA46-4FCB-9F04-B720D95752FC}" presName="bracket" presStyleLbl="parChTrans1D1" presStyleIdx="1" presStyleCnt="2"/>
      <dgm:spPr/>
    </dgm:pt>
    <dgm:pt modelId="{1FF910E9-E7D9-4E65-9D10-F8456A2BF9C6}" type="pres">
      <dgm:prSet presAssocID="{534E9B2D-AA46-4FCB-9F04-B720D95752FC}" presName="spH" presStyleCnt="0"/>
      <dgm:spPr/>
    </dgm:pt>
    <dgm:pt modelId="{9FA92D86-06D7-437B-95EE-040DF7F09025}" type="pres">
      <dgm:prSet presAssocID="{534E9B2D-AA46-4FCB-9F04-B720D95752FC}" presName="desTx" presStyleLbl="node1" presStyleIdx="1" presStyleCnt="2">
        <dgm:presLayoutVars>
          <dgm:bulletEnabled val="1"/>
        </dgm:presLayoutVars>
      </dgm:prSet>
      <dgm:spPr/>
    </dgm:pt>
  </dgm:ptLst>
  <dgm:cxnLst>
    <dgm:cxn modelId="{4A09352C-5BE6-4854-8138-B64A440C4893}" srcId="{45F81DF7-D673-43A8-9EE6-3C036E80B1F7}" destId="{534E9B2D-AA46-4FCB-9F04-B720D95752FC}" srcOrd="1" destOrd="0" parTransId="{D37E7AB5-2198-4252-A322-0D27D858C713}" sibTransId="{329FC6C8-59B7-41AF-8FBF-9442785DA96C}"/>
    <dgm:cxn modelId="{5D8D8941-BAB4-4B16-ACE0-46690FE2D0C1}" type="presOf" srcId="{932BB420-D6B3-421F-A8EC-846335572704}" destId="{385942DB-39E4-4B00-A467-F8A9014FAB5A}" srcOrd="0" destOrd="0" presId="urn:diagrams.loki3.com/BracketList"/>
    <dgm:cxn modelId="{8E75D36E-4FE9-4F5D-993D-5B66FD49EBEB}" type="presOf" srcId="{534E9B2D-AA46-4FCB-9F04-B720D95752FC}" destId="{80428233-A7CA-43FC-A4CB-7833C9790FE6}" srcOrd="0" destOrd="0" presId="urn:diagrams.loki3.com/BracketList"/>
    <dgm:cxn modelId="{C609CE7E-AE78-4D18-B712-55740B31DABF}" type="presOf" srcId="{45F81DF7-D673-43A8-9EE6-3C036E80B1F7}" destId="{1FB05E9A-38C2-4938-A44F-6247145ECEB7}" srcOrd="0" destOrd="0" presId="urn:diagrams.loki3.com/BracketList"/>
    <dgm:cxn modelId="{8B748788-50CC-4329-A21E-A884F37AE45C}" srcId="{45F81DF7-D673-43A8-9EE6-3C036E80B1F7}" destId="{4C6D8A58-B0F7-47C8-9EB6-9312F2BE65C8}" srcOrd="0" destOrd="0" parTransId="{35D2B6A9-C483-4BA2-AE70-BA803AA41D98}" sibTransId="{11BD1711-74BA-4D66-9EBE-0C918999CF35}"/>
    <dgm:cxn modelId="{5FC29C94-E877-4796-996F-35D86ED1B2C7}" srcId="{4C6D8A58-B0F7-47C8-9EB6-9312F2BE65C8}" destId="{932BB420-D6B3-421F-A8EC-846335572704}" srcOrd="0" destOrd="0" parTransId="{2E61E861-4384-45B3-826B-41215274C2AC}" sibTransId="{6905194B-EB32-4292-AA4B-1823FE543095}"/>
    <dgm:cxn modelId="{B981319D-4D5A-4BF4-A4E4-4E348F89EE51}" srcId="{534E9B2D-AA46-4FCB-9F04-B720D95752FC}" destId="{4159991D-CBF1-4823-9D4B-61C2DA21E513}" srcOrd="0" destOrd="0" parTransId="{70307913-B44B-459A-A15B-ABB672FEDA42}" sibTransId="{BA8B75AD-EAD6-4306-90F4-45F4D1FBD96F}"/>
    <dgm:cxn modelId="{9F25B3B9-ABE5-4171-813A-29DE499C6CC3}" type="presOf" srcId="{4C6D8A58-B0F7-47C8-9EB6-9312F2BE65C8}" destId="{2A9880C9-CEEF-4C64-B23A-96C7FA975CE6}" srcOrd="0" destOrd="0" presId="urn:diagrams.loki3.com/BracketList"/>
    <dgm:cxn modelId="{8052E9FB-9EDA-43C8-A3EE-A18B7B27B8A2}" type="presOf" srcId="{4159991D-CBF1-4823-9D4B-61C2DA21E513}" destId="{9FA92D86-06D7-437B-95EE-040DF7F09025}" srcOrd="0" destOrd="0" presId="urn:diagrams.loki3.com/BracketList"/>
    <dgm:cxn modelId="{3B85C9C1-3315-4D0D-BFE9-880AC03877D7}" type="presParOf" srcId="{1FB05E9A-38C2-4938-A44F-6247145ECEB7}" destId="{E21C3F1F-375E-4B80-B139-9EE65328CD53}" srcOrd="0" destOrd="0" presId="urn:diagrams.loki3.com/BracketList"/>
    <dgm:cxn modelId="{001D7E45-A32A-4874-8053-F20CCA443151}" type="presParOf" srcId="{E21C3F1F-375E-4B80-B139-9EE65328CD53}" destId="{2A9880C9-CEEF-4C64-B23A-96C7FA975CE6}" srcOrd="0" destOrd="0" presId="urn:diagrams.loki3.com/BracketList"/>
    <dgm:cxn modelId="{513F9691-0C4A-4C35-AFAD-3C364011598A}" type="presParOf" srcId="{E21C3F1F-375E-4B80-B139-9EE65328CD53}" destId="{505A56BE-C156-4AF9-82F6-6ED72D9E16F4}" srcOrd="1" destOrd="0" presId="urn:diagrams.loki3.com/BracketList"/>
    <dgm:cxn modelId="{CC21E5A1-86A7-4D52-B8B9-5F7BDC83C711}" type="presParOf" srcId="{E21C3F1F-375E-4B80-B139-9EE65328CD53}" destId="{97F0A5DA-49C9-4261-A9E1-30AE6B396CAC}" srcOrd="2" destOrd="0" presId="urn:diagrams.loki3.com/BracketList"/>
    <dgm:cxn modelId="{5BBDCB31-35D1-4C79-B8D2-1AF1CFD2362F}" type="presParOf" srcId="{E21C3F1F-375E-4B80-B139-9EE65328CD53}" destId="{385942DB-39E4-4B00-A467-F8A9014FAB5A}" srcOrd="3" destOrd="0" presId="urn:diagrams.loki3.com/BracketList"/>
    <dgm:cxn modelId="{3C2B03DD-8D98-4912-A9D4-EB6090CA0DA7}" type="presParOf" srcId="{1FB05E9A-38C2-4938-A44F-6247145ECEB7}" destId="{58B222D0-1343-4A15-B99B-46C075F22198}" srcOrd="1" destOrd="0" presId="urn:diagrams.loki3.com/BracketList"/>
    <dgm:cxn modelId="{7A582B4E-E319-4093-AC45-1DE7DE54BBEA}" type="presParOf" srcId="{1FB05E9A-38C2-4938-A44F-6247145ECEB7}" destId="{FD4C54C0-65A4-471F-A24B-FB458FE76702}" srcOrd="2" destOrd="0" presId="urn:diagrams.loki3.com/BracketList"/>
    <dgm:cxn modelId="{AB7A0181-C400-4324-B017-53C3E8AEE6FD}" type="presParOf" srcId="{FD4C54C0-65A4-471F-A24B-FB458FE76702}" destId="{80428233-A7CA-43FC-A4CB-7833C9790FE6}" srcOrd="0" destOrd="0" presId="urn:diagrams.loki3.com/BracketList"/>
    <dgm:cxn modelId="{2D3A94A9-BD4C-4733-8B70-3A38907DAED5}" type="presParOf" srcId="{FD4C54C0-65A4-471F-A24B-FB458FE76702}" destId="{964F8C03-B0CD-40BC-A0D3-4484DFC2DB37}" srcOrd="1" destOrd="0" presId="urn:diagrams.loki3.com/BracketList"/>
    <dgm:cxn modelId="{45134A5C-F1E3-4850-BB1D-0A25FA146C33}" type="presParOf" srcId="{FD4C54C0-65A4-471F-A24B-FB458FE76702}" destId="{1FF910E9-E7D9-4E65-9D10-F8456A2BF9C6}" srcOrd="2" destOrd="0" presId="urn:diagrams.loki3.com/BracketList"/>
    <dgm:cxn modelId="{A1A85EC1-054F-467B-981E-83C018558350}" type="presParOf" srcId="{FD4C54C0-65A4-471F-A24B-FB458FE76702}" destId="{9FA92D86-06D7-437B-95EE-040DF7F09025}"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F5D58-600D-4484-A3C4-70EA4DE78BF7}">
      <dsp:nvSpPr>
        <dsp:cNvPr id="0" name=""/>
        <dsp:cNvSpPr/>
      </dsp:nvSpPr>
      <dsp:spPr>
        <a:xfrm>
          <a:off x="55" y="160343"/>
          <a:ext cx="5276976" cy="18720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a:t>SOAP pass thru</a:t>
          </a:r>
        </a:p>
      </dsp:txBody>
      <dsp:txXfrm>
        <a:off x="55" y="160343"/>
        <a:ext cx="5276976" cy="1872000"/>
      </dsp:txXfrm>
    </dsp:sp>
    <dsp:sp modelId="{BFD9A9BF-2A0E-40FD-999B-E03C03FF8D2A}">
      <dsp:nvSpPr>
        <dsp:cNvPr id="0" name=""/>
        <dsp:cNvSpPr/>
      </dsp:nvSpPr>
      <dsp:spPr>
        <a:xfrm>
          <a:off x="55" y="2032343"/>
          <a:ext cx="5276976" cy="285480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Char char="•"/>
          </a:pPr>
          <a:r>
            <a:rPr lang="en-US" sz="3600" kern="1200"/>
            <a:t>Gateway receives SOAP</a:t>
          </a:r>
        </a:p>
        <a:p>
          <a:pPr marL="285750" lvl="1" indent="-285750" algn="l" defTabSz="1600200">
            <a:lnSpc>
              <a:spcPct val="90000"/>
            </a:lnSpc>
            <a:spcBef>
              <a:spcPct val="0"/>
            </a:spcBef>
            <a:spcAft>
              <a:spcPct val="15000"/>
            </a:spcAft>
            <a:buChar char="•"/>
          </a:pPr>
          <a:r>
            <a:rPr lang="en-US" sz="3600" kern="1200"/>
            <a:t>SOAP sent to service</a:t>
          </a:r>
        </a:p>
      </dsp:txBody>
      <dsp:txXfrm>
        <a:off x="55" y="2032343"/>
        <a:ext cx="5276976" cy="2854800"/>
      </dsp:txXfrm>
    </dsp:sp>
    <dsp:sp modelId="{2620913F-68F2-4D98-A736-90340B6B83DE}">
      <dsp:nvSpPr>
        <dsp:cNvPr id="0" name=""/>
        <dsp:cNvSpPr/>
      </dsp:nvSpPr>
      <dsp:spPr>
        <a:xfrm>
          <a:off x="6015808" y="160343"/>
          <a:ext cx="5276976" cy="1872000"/>
        </a:xfrm>
        <a:prstGeom prst="rect">
          <a:avLst/>
        </a:prstGeom>
        <a:solidFill>
          <a:schemeClr val="accent5">
            <a:hueOff val="-7353344"/>
            <a:satOff val="-10228"/>
            <a:lumOff val="-3922"/>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a:t>SOAP to REST</a:t>
          </a:r>
        </a:p>
      </dsp:txBody>
      <dsp:txXfrm>
        <a:off x="6015808" y="160343"/>
        <a:ext cx="5276976" cy="1872000"/>
      </dsp:txXfrm>
    </dsp:sp>
    <dsp:sp modelId="{0E8CF55D-881A-4757-B3BC-AE8FE5CE5CCF}">
      <dsp:nvSpPr>
        <dsp:cNvPr id="0" name=""/>
        <dsp:cNvSpPr/>
      </dsp:nvSpPr>
      <dsp:spPr>
        <a:xfrm>
          <a:off x="6015808" y="2032343"/>
          <a:ext cx="5276976" cy="2854800"/>
        </a:xfrm>
        <a:prstGeom prst="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Char char="•"/>
          </a:pPr>
          <a:r>
            <a:rPr lang="en-US" sz="3600" kern="1200"/>
            <a:t>Gateway receives REST</a:t>
          </a:r>
        </a:p>
        <a:p>
          <a:pPr marL="285750" lvl="1" indent="-285750" algn="l" defTabSz="1600200">
            <a:lnSpc>
              <a:spcPct val="90000"/>
            </a:lnSpc>
            <a:spcBef>
              <a:spcPct val="0"/>
            </a:spcBef>
            <a:spcAft>
              <a:spcPct val="15000"/>
            </a:spcAft>
            <a:buChar char="•"/>
          </a:pPr>
          <a:r>
            <a:rPr lang="en-US" sz="3600" kern="1200"/>
            <a:t>SOAP sent to service</a:t>
          </a:r>
        </a:p>
      </dsp:txBody>
      <dsp:txXfrm>
        <a:off x="6015808" y="2032343"/>
        <a:ext cx="5276976" cy="285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F5D58-600D-4484-A3C4-70EA4DE78BF7}">
      <dsp:nvSpPr>
        <dsp:cNvPr id="0" name=""/>
        <dsp:cNvSpPr/>
      </dsp:nvSpPr>
      <dsp:spPr>
        <a:xfrm>
          <a:off x="55" y="160343"/>
          <a:ext cx="5276976" cy="18720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a:t>SOAP </a:t>
          </a:r>
          <a:r>
            <a:rPr lang="en-US" sz="3600" kern="1200" err="1"/>
            <a:t>passthru</a:t>
          </a:r>
          <a:endParaRPr lang="en-US" sz="3600" kern="1200"/>
        </a:p>
      </dsp:txBody>
      <dsp:txXfrm>
        <a:off x="55" y="160343"/>
        <a:ext cx="5276976" cy="1872000"/>
      </dsp:txXfrm>
    </dsp:sp>
    <dsp:sp modelId="{BFD9A9BF-2A0E-40FD-999B-E03C03FF8D2A}">
      <dsp:nvSpPr>
        <dsp:cNvPr id="0" name=""/>
        <dsp:cNvSpPr/>
      </dsp:nvSpPr>
      <dsp:spPr>
        <a:xfrm>
          <a:off x="55" y="2032343"/>
          <a:ext cx="5276976" cy="285480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Char char="•"/>
          </a:pPr>
          <a:r>
            <a:rPr lang="en-US" sz="3600" kern="1200"/>
            <a:t>Gateway receives SOAP</a:t>
          </a:r>
        </a:p>
        <a:p>
          <a:pPr marL="285750" lvl="1" indent="-285750" algn="l" defTabSz="1600200">
            <a:lnSpc>
              <a:spcPct val="90000"/>
            </a:lnSpc>
            <a:spcBef>
              <a:spcPct val="0"/>
            </a:spcBef>
            <a:spcAft>
              <a:spcPct val="15000"/>
            </a:spcAft>
            <a:buChar char="•"/>
          </a:pPr>
          <a:r>
            <a:rPr lang="en-US" sz="3600" kern="1200"/>
            <a:t>SOAP sent to service</a:t>
          </a:r>
        </a:p>
      </dsp:txBody>
      <dsp:txXfrm>
        <a:off x="55" y="2032343"/>
        <a:ext cx="5276976" cy="2854800"/>
      </dsp:txXfrm>
    </dsp:sp>
    <dsp:sp modelId="{2620913F-68F2-4D98-A736-90340B6B83DE}">
      <dsp:nvSpPr>
        <dsp:cNvPr id="0" name=""/>
        <dsp:cNvSpPr/>
      </dsp:nvSpPr>
      <dsp:spPr>
        <a:xfrm>
          <a:off x="6015808" y="160343"/>
          <a:ext cx="5276976" cy="1872000"/>
        </a:xfrm>
        <a:prstGeom prst="rect">
          <a:avLst/>
        </a:prstGeom>
        <a:solidFill>
          <a:schemeClr val="accent5">
            <a:hueOff val="-7353344"/>
            <a:satOff val="-10228"/>
            <a:lumOff val="-3922"/>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a:t>SOAP to REST</a:t>
          </a:r>
        </a:p>
      </dsp:txBody>
      <dsp:txXfrm>
        <a:off x="6015808" y="160343"/>
        <a:ext cx="5276976" cy="1872000"/>
      </dsp:txXfrm>
    </dsp:sp>
    <dsp:sp modelId="{0E8CF55D-881A-4757-B3BC-AE8FE5CE5CCF}">
      <dsp:nvSpPr>
        <dsp:cNvPr id="0" name=""/>
        <dsp:cNvSpPr/>
      </dsp:nvSpPr>
      <dsp:spPr>
        <a:xfrm>
          <a:off x="6015808" y="2032343"/>
          <a:ext cx="5276976" cy="2854800"/>
        </a:xfrm>
        <a:prstGeom prst="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256032" bIns="288036" numCol="1" spcCol="1270" anchor="t" anchorCtr="0">
          <a:noAutofit/>
        </a:bodyPr>
        <a:lstStyle/>
        <a:p>
          <a:pPr marL="285750" lvl="1" indent="-285750" algn="l" defTabSz="1600200">
            <a:lnSpc>
              <a:spcPct val="90000"/>
            </a:lnSpc>
            <a:spcBef>
              <a:spcPct val="0"/>
            </a:spcBef>
            <a:spcAft>
              <a:spcPct val="15000"/>
            </a:spcAft>
            <a:buChar char="•"/>
          </a:pPr>
          <a:r>
            <a:rPr lang="en-US" sz="3600" kern="1200"/>
            <a:t>Gateway receives REST</a:t>
          </a:r>
        </a:p>
        <a:p>
          <a:pPr marL="285750" lvl="1" indent="-285750" algn="l" defTabSz="1600200">
            <a:lnSpc>
              <a:spcPct val="90000"/>
            </a:lnSpc>
            <a:spcBef>
              <a:spcPct val="0"/>
            </a:spcBef>
            <a:spcAft>
              <a:spcPct val="15000"/>
            </a:spcAft>
            <a:buChar char="•"/>
          </a:pPr>
          <a:r>
            <a:rPr lang="en-US" sz="3600" kern="1200"/>
            <a:t>SOAP sent to service</a:t>
          </a:r>
        </a:p>
      </dsp:txBody>
      <dsp:txXfrm>
        <a:off x="6015808" y="2032343"/>
        <a:ext cx="5276976" cy="2854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880C9-CEEF-4C64-B23A-96C7FA975CE6}">
      <dsp:nvSpPr>
        <dsp:cNvPr id="0" name=""/>
        <dsp:cNvSpPr/>
      </dsp:nvSpPr>
      <dsp:spPr>
        <a:xfrm>
          <a:off x="0" y="955387"/>
          <a:ext cx="2032000"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marL="0" lvl="0" indent="0" algn="r" defTabSz="1422400">
            <a:lnSpc>
              <a:spcPct val="90000"/>
            </a:lnSpc>
            <a:spcBef>
              <a:spcPct val="0"/>
            </a:spcBef>
            <a:spcAft>
              <a:spcPct val="35000"/>
            </a:spcAft>
            <a:buNone/>
          </a:pPr>
          <a:r>
            <a:rPr lang="en-US" sz="3200" kern="1200"/>
            <a:t>HTTP Header</a:t>
          </a:r>
        </a:p>
      </dsp:txBody>
      <dsp:txXfrm>
        <a:off x="0" y="955387"/>
        <a:ext cx="2032000" cy="1287000"/>
      </dsp:txXfrm>
    </dsp:sp>
    <dsp:sp modelId="{505A56BE-C156-4AF9-82F6-6ED72D9E16F4}">
      <dsp:nvSpPr>
        <dsp:cNvPr id="0" name=""/>
        <dsp:cNvSpPr/>
      </dsp:nvSpPr>
      <dsp:spPr>
        <a:xfrm>
          <a:off x="2031999" y="955387"/>
          <a:ext cx="406400" cy="12870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5942DB-39E4-4B00-A467-F8A9014FAB5A}">
      <dsp:nvSpPr>
        <dsp:cNvPr id="0" name=""/>
        <dsp:cNvSpPr/>
      </dsp:nvSpPr>
      <dsp:spPr>
        <a:xfrm>
          <a:off x="2600959" y="955387"/>
          <a:ext cx="5527040" cy="12870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err="1"/>
            <a:t>Ocp</a:t>
          </a:r>
          <a:r>
            <a:rPr lang="en-US" sz="3200" kern="1200"/>
            <a:t>-</a:t>
          </a:r>
          <a:r>
            <a:rPr lang="en-US" sz="3200" kern="1200" err="1"/>
            <a:t>Apim</a:t>
          </a:r>
          <a:r>
            <a:rPr lang="en-US" sz="3200" kern="1200"/>
            <a:t>-Subscription-Key</a:t>
          </a:r>
        </a:p>
      </dsp:txBody>
      <dsp:txXfrm>
        <a:off x="2600959" y="955387"/>
        <a:ext cx="5527040" cy="1287000"/>
      </dsp:txXfrm>
    </dsp:sp>
    <dsp:sp modelId="{80428233-A7CA-43FC-A4CB-7833C9790FE6}">
      <dsp:nvSpPr>
        <dsp:cNvPr id="0" name=""/>
        <dsp:cNvSpPr/>
      </dsp:nvSpPr>
      <dsp:spPr>
        <a:xfrm>
          <a:off x="0" y="2476387"/>
          <a:ext cx="2032000"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marL="0" lvl="0" indent="0" algn="r" defTabSz="1422400">
            <a:lnSpc>
              <a:spcPct val="90000"/>
            </a:lnSpc>
            <a:spcBef>
              <a:spcPct val="0"/>
            </a:spcBef>
            <a:spcAft>
              <a:spcPct val="35000"/>
            </a:spcAft>
            <a:buNone/>
          </a:pPr>
          <a:r>
            <a:rPr lang="en-US" sz="3200" kern="1200"/>
            <a:t>Query String</a:t>
          </a:r>
        </a:p>
      </dsp:txBody>
      <dsp:txXfrm>
        <a:off x="0" y="2476387"/>
        <a:ext cx="2032000" cy="1287000"/>
      </dsp:txXfrm>
    </dsp:sp>
    <dsp:sp modelId="{964F8C03-B0CD-40BC-A0D3-4484DFC2DB37}">
      <dsp:nvSpPr>
        <dsp:cNvPr id="0" name=""/>
        <dsp:cNvSpPr/>
      </dsp:nvSpPr>
      <dsp:spPr>
        <a:xfrm>
          <a:off x="2031999" y="2476387"/>
          <a:ext cx="406400" cy="12870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A92D86-06D7-437B-95EE-040DF7F09025}">
      <dsp:nvSpPr>
        <dsp:cNvPr id="0" name=""/>
        <dsp:cNvSpPr/>
      </dsp:nvSpPr>
      <dsp:spPr>
        <a:xfrm>
          <a:off x="2600959" y="2476387"/>
          <a:ext cx="5527040" cy="1287000"/>
        </a:xfrm>
        <a:prstGeom prst="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a:t>subscription-key</a:t>
          </a:r>
        </a:p>
      </dsp:txBody>
      <dsp:txXfrm>
        <a:off x="2600959" y="2476387"/>
        <a:ext cx="5527040" cy="12870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C1D6A0-2D94-4CFE-98D5-6AA7779949E3}" type="datetimeFigureOut">
              <a:rPr lang="en-US" smtClean="0"/>
              <a:t>7/24/20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2A0AC2-F86C-4080-B10D-5CE93AC98418}" type="slidenum">
              <a:rPr lang="en-US" smtClean="0"/>
              <a:t>‹#›</a:t>
            </a:fld>
            <a:endParaRPr lang="en-US"/>
          </a:p>
        </p:txBody>
      </p:sp>
    </p:spTree>
    <p:extLst>
      <p:ext uri="{BB962C8B-B14F-4D97-AF65-F5344CB8AC3E}">
        <p14:creationId xmlns:p14="http://schemas.microsoft.com/office/powerpoint/2010/main" val="8486871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4048" y="484632"/>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84048" y="3913632"/>
            <a:ext cx="6099048" cy="4773168"/>
          </a:xfrm>
          <a:prstGeom prst="rect">
            <a:avLst/>
          </a:prstGeom>
          <a:ln>
            <a:solidFill>
              <a:prstClr val="black"/>
            </a:solidFill>
          </a:ln>
        </p:spPr>
        <p:txBody>
          <a:bodyPr vert="horz" lIns="91440" tIns="45720" rIns="91440" bIns="45720" rtlCol="0"/>
          <a:lstStyle/>
          <a:p>
            <a:pPr marL="171450" marR="0" lvl="0" indent="-171450" algn="l" defTabSz="914400" rtl="0" eaLnBrk="1" fontAlgn="auto" latinLnBrk="0" hangingPunct="1">
              <a:lnSpc>
                <a:spcPct val="114000"/>
              </a:lnSpc>
              <a:spcBef>
                <a:spcPts val="0"/>
              </a:spcBef>
              <a:spcAft>
                <a:spcPts val="300"/>
              </a:spcAft>
              <a:buClrTx/>
              <a:buSzPct val="116000"/>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Click to edit Master text styles</a:t>
            </a:r>
          </a:p>
          <a:p>
            <a:pPr marL="344488" marR="0" lvl="1"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Second level</a:t>
            </a:r>
          </a:p>
          <a:p>
            <a:pPr marL="515938" marR="0" lvl="2" indent="-171450" algn="l" defTabSz="914400" rtl="0" eaLnBrk="1" fontAlgn="auto" latinLnBrk="0" hangingPunct="1">
              <a:lnSpc>
                <a:spcPct val="114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Third level</a:t>
            </a:r>
          </a:p>
          <a:p>
            <a:pPr marL="688975" marR="0" lvl="3" indent="-171450" algn="l" defTabSz="914400" rtl="0" eaLnBrk="1" fontAlgn="auto" latinLnBrk="0" hangingPunct="1">
              <a:lnSpc>
                <a:spcPct val="114000"/>
              </a:lnSpc>
              <a:spcBef>
                <a:spcPts val="0"/>
              </a:spcBef>
              <a:spcAft>
                <a:spcPts val="30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Fourth level</a:t>
            </a:r>
          </a:p>
          <a:p>
            <a:pPr marL="857250" marR="0" lvl="4"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Fifth level</a:t>
            </a:r>
          </a:p>
          <a:p>
            <a:pPr lvl="0"/>
            <a:endParaRPr lang="en-US"/>
          </a:p>
        </p:txBody>
      </p:sp>
      <p:sp>
        <p:nvSpPr>
          <p:cNvPr id="7" name="Slide Number Placeholder 6"/>
          <p:cNvSpPr>
            <a:spLocks noGrp="1"/>
          </p:cNvSpPr>
          <p:nvPr>
            <p:ph type="sldNum" sz="quarter" idx="5"/>
          </p:nvPr>
        </p:nvSpPr>
        <p:spPr>
          <a:xfrm>
            <a:off x="5429249" y="8685213"/>
            <a:ext cx="1427163" cy="458787"/>
          </a:xfrm>
          <a:prstGeom prst="rect">
            <a:avLst/>
          </a:prstGeom>
        </p:spPr>
        <p:txBody>
          <a:bodyPr vert="horz" lIns="91440" tIns="45720" rIns="91440" bIns="45720" rtlCol="0" anchor="b"/>
          <a:lstStyle>
            <a:lvl1pPr algn="r">
              <a:defRPr sz="1200"/>
            </a:lvl1pPr>
          </a:lstStyle>
          <a:p>
            <a:fld id="{1489DB6A-E92B-415B-AFB4-9C72D4A9006D}" type="slidenum">
              <a:rPr lang="en-US" smtClean="0"/>
              <a:t>‹#›</a:t>
            </a:fld>
            <a:endParaRPr lang="en-US"/>
          </a:p>
        </p:txBody>
      </p:sp>
      <p:sp>
        <p:nvSpPr>
          <p:cNvPr id="9" name="TextBox 8"/>
          <p:cNvSpPr txBox="1"/>
          <p:nvPr/>
        </p:nvSpPr>
        <p:spPr>
          <a:xfrm>
            <a:off x="9525" y="8858250"/>
            <a:ext cx="4844956" cy="41549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a:latin typeface="Segoe UI" pitchFamily="34" charset="0"/>
                <a:cs typeface="Segoe UI" pitchFamily="34" charset="0"/>
              </a:rPr>
              <a:t>© 2013 Microsoft Corporation                                 Microsoft Confidential </a:t>
            </a:r>
          </a:p>
          <a:p>
            <a:pPr algn="l"/>
            <a:endParaRPr lang="en-US" sz="1050">
              <a:latin typeface="Segoe UI" pitchFamily="34" charset="0"/>
              <a:cs typeface="Segoe UI" pitchFamily="34" charset="0"/>
            </a:endParaRPr>
          </a:p>
        </p:txBody>
      </p:sp>
    </p:spTree>
    <p:extLst>
      <p:ext uri="{BB962C8B-B14F-4D97-AF65-F5344CB8AC3E}">
        <p14:creationId xmlns:p14="http://schemas.microsoft.com/office/powerpoint/2010/main" val="4085639378"/>
      </p:ext>
    </p:extLst>
  </p:cSld>
  <p:clrMap bg1="lt1" tx1="dk1" bg2="lt2" tx2="dk2" accent1="accent1" accent2="accent2" accent3="accent3" accent4="accent4" accent5="accent5" accent6="accent6" hlink="hlink" folHlink="folHlink"/>
  <p:hf hdr="0" ftr="0" dt="0"/>
  <p:notesStyle>
    <a:lvl1pPr marL="171450" marR="0" indent="-171450" algn="l" defTabSz="914400" rtl="0" eaLnBrk="1" fontAlgn="auto" latinLnBrk="0" hangingPunct="1">
      <a:lnSpc>
        <a:spcPct val="114000"/>
      </a:lnSpc>
      <a:spcBef>
        <a:spcPts val="0"/>
      </a:spcBef>
      <a:spcAft>
        <a:spcPts val="300"/>
      </a:spcAft>
      <a:buClrTx/>
      <a:buSzPct val="116000"/>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1pPr>
    <a:lvl2pPr marL="344488" marR="0"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2pPr>
    <a:lvl3pPr marL="515938" marR="0" indent="-171450" algn="l" defTabSz="914400" rtl="0" eaLnBrk="1" fontAlgn="auto" latinLnBrk="0" hangingPunct="1">
      <a:lnSpc>
        <a:spcPct val="114000"/>
      </a:lnSpc>
      <a:spcBef>
        <a:spcPts val="0"/>
      </a:spcBef>
      <a:spcAft>
        <a:spcPts val="300"/>
      </a:spcAft>
      <a:buClrTx/>
      <a:buSzTx/>
      <a:buFont typeface="Wingdings" panose="05000000000000000000" pitchFamily="2" charset="2"/>
      <a:buChar char="§"/>
      <a:tabLst/>
      <a:defRPr sz="1050" kern="1200">
        <a:solidFill>
          <a:schemeClr val="tx1"/>
        </a:solidFill>
        <a:latin typeface="Segoe UI" panose="020B0502040204020203" pitchFamily="34" charset="0"/>
        <a:ea typeface="+mn-ea"/>
        <a:cs typeface="Segoe UI" panose="020B0502040204020203" pitchFamily="34" charset="0"/>
      </a:defRPr>
    </a:lvl3pPr>
    <a:lvl4pPr marL="688975" marR="0" indent="-171450" algn="l" defTabSz="914400" rtl="0" eaLnBrk="1" fontAlgn="auto" latinLnBrk="0" hangingPunct="1">
      <a:lnSpc>
        <a:spcPct val="114000"/>
      </a:lnSpc>
      <a:spcBef>
        <a:spcPts val="0"/>
      </a:spcBef>
      <a:spcAft>
        <a:spcPts val="300"/>
      </a:spcAft>
      <a:buClrTx/>
      <a:buSzTx/>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4pPr>
    <a:lvl5pPr marL="857250" marR="0" indent="-171450" algn="l" defTabSz="914400" rtl="0" eaLnBrk="1" fontAlgn="auto" latinLnBrk="0" hangingPunct="1">
      <a:lnSpc>
        <a:spcPct val="114000"/>
      </a:lnSpc>
      <a:spcBef>
        <a:spcPts val="0"/>
      </a:spcBef>
      <a:spcAft>
        <a:spcPts val="30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lvl="0"/>
            <a:fld id="{675416BA-65F7-274A-AD61-D0FA78F3AA6E}" type="slidenum">
              <a:rPr lang="en-US" noProof="0" smtClean="0"/>
              <a:pPr lvl="0"/>
              <a:t>1</a:t>
            </a:fld>
            <a:endParaRPr lang="en-US" noProof="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1548360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10</a:t>
            </a:fld>
            <a:endParaRPr lang="en-US"/>
          </a:p>
        </p:txBody>
      </p:sp>
    </p:spTree>
    <p:extLst>
      <p:ext uri="{BB962C8B-B14F-4D97-AF65-F5344CB8AC3E}">
        <p14:creationId xmlns:p14="http://schemas.microsoft.com/office/powerpoint/2010/main" val="3862422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11</a:t>
            </a:fld>
            <a:endParaRPr lang="en-US"/>
          </a:p>
        </p:txBody>
      </p:sp>
    </p:spTree>
    <p:extLst>
      <p:ext uri="{BB962C8B-B14F-4D97-AF65-F5344CB8AC3E}">
        <p14:creationId xmlns:p14="http://schemas.microsoft.com/office/powerpoint/2010/main" val="4101045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12</a:t>
            </a:fld>
            <a:endParaRPr lang="en-US"/>
          </a:p>
        </p:txBody>
      </p:sp>
    </p:spTree>
    <p:extLst>
      <p:ext uri="{BB962C8B-B14F-4D97-AF65-F5344CB8AC3E}">
        <p14:creationId xmlns:p14="http://schemas.microsoft.com/office/powerpoint/2010/main" val="1095586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s-CO"/>
              <a:t>https://docs.microsoft.com/en-us/azure/api-management/api-management-using-with-vnet</a:t>
            </a:r>
          </a:p>
          <a:p>
            <a:endParaRPr lang="es-CO"/>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1789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s-CO"/>
              <a:t>https://docs.microsoft.com/en-us/azure/api-management/api-management-using-with-internal-vnet</a:t>
            </a:r>
          </a:p>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14</a:t>
            </a:fld>
            <a:endParaRPr lang="en-US"/>
          </a:p>
        </p:txBody>
      </p:sp>
    </p:spTree>
    <p:extLst>
      <p:ext uri="{BB962C8B-B14F-4D97-AF65-F5344CB8AC3E}">
        <p14:creationId xmlns:p14="http://schemas.microsoft.com/office/powerpoint/2010/main" val="955239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s-CO"/>
              <a:t>https://docs.microsoft.com/en-us/azure/api-management/api-management-howto-integrate-internal-vnet-appgateway</a:t>
            </a:r>
          </a:p>
        </p:txBody>
      </p:sp>
      <p:sp>
        <p:nvSpPr>
          <p:cNvPr id="4" name="Slide Number Placeholder 3"/>
          <p:cNvSpPr>
            <a:spLocks noGrp="1"/>
          </p:cNvSpPr>
          <p:nvPr>
            <p:ph type="sldNum" sz="quarter" idx="10"/>
          </p:nvPr>
        </p:nvSpPr>
        <p:spPr/>
        <p:txBody>
          <a:bodyPr/>
          <a:lstStyle/>
          <a:p>
            <a:fld id="{1489DB6A-E92B-415B-AFB4-9C72D4A9006D}" type="slidenum">
              <a:rPr lang="en-US" smtClean="0"/>
              <a:t>15</a:t>
            </a:fld>
            <a:endParaRPr lang="en-US"/>
          </a:p>
        </p:txBody>
      </p:sp>
    </p:spTree>
    <p:extLst>
      <p:ext uri="{BB962C8B-B14F-4D97-AF65-F5344CB8AC3E}">
        <p14:creationId xmlns:p14="http://schemas.microsoft.com/office/powerpoint/2010/main" val="3301143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0" indent="0">
              <a:buNone/>
            </a:pPr>
            <a:r>
              <a:rPr lang="en-US" b="1"/>
              <a:t>Overview</a:t>
            </a:r>
          </a:p>
          <a:p>
            <a:r>
              <a:rPr lang="en-US"/>
              <a:t>This module includes the following sections:</a:t>
            </a:r>
          </a:p>
          <a:p>
            <a:pPr lvl="1"/>
            <a:r>
              <a:rPr lang="en-US"/>
              <a:t>Overview of Cloud Computing</a:t>
            </a:r>
          </a:p>
          <a:p>
            <a:pPr lvl="1"/>
            <a:r>
              <a:rPr lang="en-US"/>
              <a:t>Cloud Computing Patterns</a:t>
            </a:r>
          </a:p>
          <a:p>
            <a:pPr lvl="1"/>
            <a:r>
              <a:rPr lang="en-US"/>
              <a:t>Compute Components of Azure</a:t>
            </a:r>
          </a:p>
          <a:p>
            <a:pPr lvl="1"/>
            <a:r>
              <a:rPr lang="en-US"/>
              <a:t>Other Azure services</a:t>
            </a:r>
          </a:p>
          <a:p>
            <a:endParaRPr lang="en-US"/>
          </a:p>
          <a:p>
            <a:pPr marL="0" indent="0">
              <a:buNone/>
            </a:pPr>
            <a:r>
              <a:rPr lang="en-US" b="1"/>
              <a:t>Objectives</a:t>
            </a:r>
          </a:p>
          <a:p>
            <a:r>
              <a:rPr lang="en-US"/>
              <a:t>After this module, you will be able to:</a:t>
            </a:r>
          </a:p>
          <a:p>
            <a:pPr lvl="1"/>
            <a:r>
              <a:rPr lang="en-US"/>
              <a:t>Introduce benefits of the cloud</a:t>
            </a:r>
          </a:p>
          <a:p>
            <a:pPr lvl="1"/>
            <a:r>
              <a:rPr lang="en-US"/>
              <a:t>Usage patterns</a:t>
            </a:r>
          </a:p>
          <a:p>
            <a:pPr lvl="1"/>
            <a:r>
              <a:rPr lang="en-US"/>
              <a:t>Cloud Model (abstraction layers)</a:t>
            </a:r>
          </a:p>
          <a:p>
            <a:endParaRPr lang="en-US"/>
          </a:p>
        </p:txBody>
      </p:sp>
      <p:sp>
        <p:nvSpPr>
          <p:cNvPr id="4" name="Slide Number Placeholder 3"/>
          <p:cNvSpPr>
            <a:spLocks noGrp="1"/>
          </p:cNvSpPr>
          <p:nvPr>
            <p:ph type="sldNum" sz="quarter" idx="10"/>
          </p:nvPr>
        </p:nvSpPr>
        <p:spPr/>
        <p:txBody>
          <a:bodyPr/>
          <a:lstStyle/>
          <a:p>
            <a:fld id="{675416BA-65F7-274A-AD61-D0FA78F3AA6E}" type="slidenum">
              <a:rPr lang="en-US" smtClean="0"/>
              <a:pPr/>
              <a:t>16</a:t>
            </a:fld>
            <a:endParaRPr lang="en-US"/>
          </a:p>
        </p:txBody>
      </p:sp>
      <p:sp>
        <p:nvSpPr>
          <p:cNvPr id="8" name="Slide Image Placeholder 7"/>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941316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17</a:t>
            </a:fld>
            <a:endParaRPr lang="en-US"/>
          </a:p>
        </p:txBody>
      </p:sp>
    </p:spTree>
    <p:extLst>
      <p:ext uri="{BB962C8B-B14F-4D97-AF65-F5344CB8AC3E}">
        <p14:creationId xmlns:p14="http://schemas.microsoft.com/office/powerpoint/2010/main" val="3183521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18</a:t>
            </a:fld>
            <a:endParaRPr lang="en-US"/>
          </a:p>
        </p:txBody>
      </p:sp>
    </p:spTree>
    <p:extLst>
      <p:ext uri="{BB962C8B-B14F-4D97-AF65-F5344CB8AC3E}">
        <p14:creationId xmlns:p14="http://schemas.microsoft.com/office/powerpoint/2010/main" val="2972273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19</a:t>
            </a:fld>
            <a:endParaRPr lang="en-US"/>
          </a:p>
        </p:txBody>
      </p:sp>
    </p:spTree>
    <p:extLst>
      <p:ext uri="{BB962C8B-B14F-4D97-AF65-F5344CB8AC3E}">
        <p14:creationId xmlns:p14="http://schemas.microsoft.com/office/powerpoint/2010/main" val="4126177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lvl="0"/>
            <a:fld id="{675416BA-65F7-274A-AD61-D0FA78F3AA6E}" type="slidenum">
              <a:rPr lang="en-US" noProof="0" smtClean="0"/>
              <a:pPr lvl="0"/>
              <a:t>2</a:t>
            </a:fld>
            <a:endParaRPr lang="en-US" noProof="0"/>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4149346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20</a:t>
            </a:fld>
            <a:endParaRPr lang="en-US"/>
          </a:p>
        </p:txBody>
      </p:sp>
    </p:spTree>
    <p:extLst>
      <p:ext uri="{BB962C8B-B14F-4D97-AF65-F5344CB8AC3E}">
        <p14:creationId xmlns:p14="http://schemas.microsoft.com/office/powerpoint/2010/main" val="2641485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21</a:t>
            </a:fld>
            <a:endParaRPr lang="en-US"/>
          </a:p>
        </p:txBody>
      </p:sp>
    </p:spTree>
    <p:extLst>
      <p:ext uri="{BB962C8B-B14F-4D97-AF65-F5344CB8AC3E}">
        <p14:creationId xmlns:p14="http://schemas.microsoft.com/office/powerpoint/2010/main" val="2027213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22</a:t>
            </a:fld>
            <a:endParaRPr lang="en-US"/>
          </a:p>
        </p:txBody>
      </p:sp>
    </p:spTree>
    <p:extLst>
      <p:ext uri="{BB962C8B-B14F-4D97-AF65-F5344CB8AC3E}">
        <p14:creationId xmlns:p14="http://schemas.microsoft.com/office/powerpoint/2010/main" val="1709088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23</a:t>
            </a:fld>
            <a:endParaRPr lang="en-US"/>
          </a:p>
        </p:txBody>
      </p:sp>
    </p:spTree>
    <p:extLst>
      <p:ext uri="{BB962C8B-B14F-4D97-AF65-F5344CB8AC3E}">
        <p14:creationId xmlns:p14="http://schemas.microsoft.com/office/powerpoint/2010/main" val="1400696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s-CO"/>
              <a:t>https://blogs.msdn.microsoft.com/apimanagement/2016/10/13/soap-pass-through/</a:t>
            </a:r>
          </a:p>
          <a:p>
            <a:r>
              <a:rPr lang="es-CO"/>
              <a:t>https://blogs.msdn.microsoft.com/apimanagement/2016/12/14/soap-to-rest/</a:t>
            </a:r>
          </a:p>
        </p:txBody>
      </p:sp>
      <p:sp>
        <p:nvSpPr>
          <p:cNvPr id="4" name="Slide Number Placeholder 3"/>
          <p:cNvSpPr>
            <a:spLocks noGrp="1"/>
          </p:cNvSpPr>
          <p:nvPr>
            <p:ph type="sldNum" sz="quarter" idx="10"/>
          </p:nvPr>
        </p:nvSpPr>
        <p:spPr/>
        <p:txBody>
          <a:bodyPr/>
          <a:lstStyle/>
          <a:p>
            <a:fld id="{1489DB6A-E92B-415B-AFB4-9C72D4A9006D}" type="slidenum">
              <a:rPr lang="en-US" smtClean="0"/>
              <a:t>24</a:t>
            </a:fld>
            <a:endParaRPr lang="en-US"/>
          </a:p>
        </p:txBody>
      </p:sp>
    </p:spTree>
    <p:extLst>
      <p:ext uri="{BB962C8B-B14F-4D97-AF65-F5344CB8AC3E}">
        <p14:creationId xmlns:p14="http://schemas.microsoft.com/office/powerpoint/2010/main" val="2018289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s-CO"/>
              <a:t>https://blogs.msdn.microsoft.com/apimanagement/2016/10/13/soap-pass-through/</a:t>
            </a:r>
          </a:p>
          <a:p>
            <a:r>
              <a:rPr lang="es-CO"/>
              <a:t>https://blogs.msdn.microsoft.com/apimanagement/2016/12/14/soap-to-rest/</a:t>
            </a:r>
          </a:p>
        </p:txBody>
      </p:sp>
      <p:sp>
        <p:nvSpPr>
          <p:cNvPr id="4" name="Slide Number Placeholder 3"/>
          <p:cNvSpPr>
            <a:spLocks noGrp="1"/>
          </p:cNvSpPr>
          <p:nvPr>
            <p:ph type="sldNum" sz="quarter" idx="10"/>
          </p:nvPr>
        </p:nvSpPr>
        <p:spPr/>
        <p:txBody>
          <a:bodyPr/>
          <a:lstStyle/>
          <a:p>
            <a:fld id="{1489DB6A-E92B-415B-AFB4-9C72D4A9006D}" type="slidenum">
              <a:rPr lang="en-US" smtClean="0"/>
              <a:t>25</a:t>
            </a:fld>
            <a:endParaRPr lang="en-US"/>
          </a:p>
        </p:txBody>
      </p:sp>
    </p:spTree>
    <p:extLst>
      <p:ext uri="{BB962C8B-B14F-4D97-AF65-F5344CB8AC3E}">
        <p14:creationId xmlns:p14="http://schemas.microsoft.com/office/powerpoint/2010/main" val="1871035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0" indent="0">
              <a:buNone/>
            </a:pPr>
            <a:r>
              <a:rPr lang="en-US" b="1"/>
              <a:t>Overview</a:t>
            </a:r>
          </a:p>
          <a:p>
            <a:r>
              <a:rPr lang="en-US"/>
              <a:t>This module includes the following sections:</a:t>
            </a:r>
          </a:p>
          <a:p>
            <a:pPr lvl="1"/>
            <a:r>
              <a:rPr lang="en-US"/>
              <a:t>Overview of Cloud Computing</a:t>
            </a:r>
          </a:p>
          <a:p>
            <a:pPr lvl="1"/>
            <a:r>
              <a:rPr lang="en-US"/>
              <a:t>Cloud Computing Patterns</a:t>
            </a:r>
          </a:p>
          <a:p>
            <a:pPr lvl="1"/>
            <a:r>
              <a:rPr lang="en-US"/>
              <a:t>Compute Components of Azure</a:t>
            </a:r>
          </a:p>
          <a:p>
            <a:pPr lvl="1"/>
            <a:r>
              <a:rPr lang="en-US"/>
              <a:t>Other Azure services</a:t>
            </a:r>
          </a:p>
          <a:p>
            <a:endParaRPr lang="en-US"/>
          </a:p>
          <a:p>
            <a:pPr marL="0" indent="0">
              <a:buNone/>
            </a:pPr>
            <a:r>
              <a:rPr lang="en-US" b="1"/>
              <a:t>Objectives</a:t>
            </a:r>
          </a:p>
          <a:p>
            <a:r>
              <a:rPr lang="en-US"/>
              <a:t>After this module, you will be able to:</a:t>
            </a:r>
          </a:p>
          <a:p>
            <a:pPr lvl="1"/>
            <a:r>
              <a:rPr lang="en-US"/>
              <a:t>Introduce benefits of the cloud</a:t>
            </a:r>
          </a:p>
          <a:p>
            <a:pPr lvl="1"/>
            <a:r>
              <a:rPr lang="en-US"/>
              <a:t>Usage patterns</a:t>
            </a:r>
          </a:p>
          <a:p>
            <a:pPr lvl="1"/>
            <a:r>
              <a:rPr lang="en-US"/>
              <a:t>Cloud Model (abstraction layers)</a:t>
            </a:r>
          </a:p>
          <a:p>
            <a:endParaRPr lang="en-US"/>
          </a:p>
        </p:txBody>
      </p:sp>
      <p:sp>
        <p:nvSpPr>
          <p:cNvPr id="4" name="Slide Number Placeholder 3"/>
          <p:cNvSpPr>
            <a:spLocks noGrp="1"/>
          </p:cNvSpPr>
          <p:nvPr>
            <p:ph type="sldNum" sz="quarter" idx="10"/>
          </p:nvPr>
        </p:nvSpPr>
        <p:spPr/>
        <p:txBody>
          <a:bodyPr/>
          <a:lstStyle/>
          <a:p>
            <a:fld id="{675416BA-65F7-274A-AD61-D0FA78F3AA6E}" type="slidenum">
              <a:rPr lang="en-US" smtClean="0"/>
              <a:pPr/>
              <a:t>26</a:t>
            </a:fld>
            <a:endParaRPr lang="en-US"/>
          </a:p>
        </p:txBody>
      </p:sp>
      <p:sp>
        <p:nvSpPr>
          <p:cNvPr id="8" name="Slide Image Placeholder 7"/>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362900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27</a:t>
            </a:fld>
            <a:endParaRPr lang="en-US"/>
          </a:p>
        </p:txBody>
      </p:sp>
    </p:spTree>
    <p:extLst>
      <p:ext uri="{BB962C8B-B14F-4D97-AF65-F5344CB8AC3E}">
        <p14:creationId xmlns:p14="http://schemas.microsoft.com/office/powerpoint/2010/main" val="403361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28</a:t>
            </a:fld>
            <a:endParaRPr lang="en-US"/>
          </a:p>
        </p:txBody>
      </p:sp>
    </p:spTree>
    <p:extLst>
      <p:ext uri="{BB962C8B-B14F-4D97-AF65-F5344CB8AC3E}">
        <p14:creationId xmlns:p14="http://schemas.microsoft.com/office/powerpoint/2010/main" val="42221519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29</a:t>
            </a:fld>
            <a:endParaRPr lang="en-US"/>
          </a:p>
        </p:txBody>
      </p:sp>
    </p:spTree>
    <p:extLst>
      <p:ext uri="{BB962C8B-B14F-4D97-AF65-F5344CB8AC3E}">
        <p14:creationId xmlns:p14="http://schemas.microsoft.com/office/powerpoint/2010/main" val="1467141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0" indent="0">
              <a:buNone/>
            </a:pPr>
            <a:r>
              <a:rPr lang="en-US" b="1"/>
              <a:t>Overview</a:t>
            </a:r>
          </a:p>
          <a:p>
            <a:r>
              <a:rPr lang="en-US"/>
              <a:t>This module includes the following sections:</a:t>
            </a:r>
          </a:p>
          <a:p>
            <a:pPr lvl="1"/>
            <a:r>
              <a:rPr lang="en-US"/>
              <a:t>Overview of Cloud Computing</a:t>
            </a:r>
          </a:p>
          <a:p>
            <a:pPr lvl="1"/>
            <a:r>
              <a:rPr lang="en-US"/>
              <a:t>Cloud Computing Patterns</a:t>
            </a:r>
          </a:p>
          <a:p>
            <a:pPr lvl="1"/>
            <a:r>
              <a:rPr lang="en-US"/>
              <a:t>Compute Components of Azure</a:t>
            </a:r>
          </a:p>
          <a:p>
            <a:pPr lvl="1"/>
            <a:r>
              <a:rPr lang="en-US"/>
              <a:t>Other Azure services</a:t>
            </a:r>
          </a:p>
          <a:p>
            <a:endParaRPr lang="en-US"/>
          </a:p>
          <a:p>
            <a:pPr marL="0" indent="0">
              <a:buNone/>
            </a:pPr>
            <a:r>
              <a:rPr lang="en-US" b="1"/>
              <a:t>Objectives</a:t>
            </a:r>
          </a:p>
          <a:p>
            <a:r>
              <a:rPr lang="en-US"/>
              <a:t>After this module, you will be able to:</a:t>
            </a:r>
          </a:p>
          <a:p>
            <a:pPr lvl="1"/>
            <a:r>
              <a:rPr lang="en-US"/>
              <a:t>Introduce benefits of the cloud</a:t>
            </a:r>
          </a:p>
          <a:p>
            <a:pPr lvl="1"/>
            <a:r>
              <a:rPr lang="en-US"/>
              <a:t>Usage patterns</a:t>
            </a:r>
          </a:p>
          <a:p>
            <a:pPr lvl="1"/>
            <a:r>
              <a:rPr lang="en-US"/>
              <a:t>Cloud Model (abstraction layers)</a:t>
            </a:r>
          </a:p>
          <a:p>
            <a:endParaRPr lang="en-US"/>
          </a:p>
        </p:txBody>
      </p:sp>
      <p:sp>
        <p:nvSpPr>
          <p:cNvPr id="4" name="Slide Number Placeholder 3"/>
          <p:cNvSpPr>
            <a:spLocks noGrp="1"/>
          </p:cNvSpPr>
          <p:nvPr>
            <p:ph type="sldNum" sz="quarter" idx="10"/>
          </p:nvPr>
        </p:nvSpPr>
        <p:spPr/>
        <p:txBody>
          <a:bodyPr/>
          <a:lstStyle/>
          <a:p>
            <a:fld id="{675416BA-65F7-274A-AD61-D0FA78F3AA6E}" type="slidenum">
              <a:rPr lang="en-US" smtClean="0"/>
              <a:pPr/>
              <a:t>3</a:t>
            </a:fld>
            <a:endParaRPr lang="en-US"/>
          </a:p>
        </p:txBody>
      </p:sp>
      <p:sp>
        <p:nvSpPr>
          <p:cNvPr id="8" name="Slide Image Placeholder 7"/>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135749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30</a:t>
            </a:fld>
            <a:endParaRPr lang="en-US"/>
          </a:p>
        </p:txBody>
      </p:sp>
    </p:spTree>
    <p:extLst>
      <p:ext uri="{BB962C8B-B14F-4D97-AF65-F5344CB8AC3E}">
        <p14:creationId xmlns:p14="http://schemas.microsoft.com/office/powerpoint/2010/main" val="19116062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31</a:t>
            </a:fld>
            <a:endParaRPr lang="en-US"/>
          </a:p>
        </p:txBody>
      </p:sp>
    </p:spTree>
    <p:extLst>
      <p:ext uri="{BB962C8B-B14F-4D97-AF65-F5344CB8AC3E}">
        <p14:creationId xmlns:p14="http://schemas.microsoft.com/office/powerpoint/2010/main" val="839155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32</a:t>
            </a:fld>
            <a:endParaRPr lang="en-US"/>
          </a:p>
        </p:txBody>
      </p:sp>
    </p:spTree>
    <p:extLst>
      <p:ext uri="{BB962C8B-B14F-4D97-AF65-F5344CB8AC3E}">
        <p14:creationId xmlns:p14="http://schemas.microsoft.com/office/powerpoint/2010/main" val="2250110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33</a:t>
            </a:fld>
            <a:endParaRPr lang="en-US"/>
          </a:p>
        </p:txBody>
      </p:sp>
    </p:spTree>
    <p:extLst>
      <p:ext uri="{BB962C8B-B14F-4D97-AF65-F5344CB8AC3E}">
        <p14:creationId xmlns:p14="http://schemas.microsoft.com/office/powerpoint/2010/main" val="4062580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34</a:t>
            </a:fld>
            <a:endParaRPr lang="en-US"/>
          </a:p>
        </p:txBody>
      </p:sp>
    </p:spTree>
    <p:extLst>
      <p:ext uri="{BB962C8B-B14F-4D97-AF65-F5344CB8AC3E}">
        <p14:creationId xmlns:p14="http://schemas.microsoft.com/office/powerpoint/2010/main" val="2938929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0" indent="0">
              <a:buNone/>
            </a:pPr>
            <a:r>
              <a:rPr lang="en-US" b="1"/>
              <a:t>Overview</a:t>
            </a:r>
          </a:p>
          <a:p>
            <a:r>
              <a:rPr lang="en-US"/>
              <a:t>This module includes the following sections:</a:t>
            </a:r>
          </a:p>
          <a:p>
            <a:pPr lvl="1"/>
            <a:r>
              <a:rPr lang="en-US"/>
              <a:t>Overview of Cloud Computing</a:t>
            </a:r>
          </a:p>
          <a:p>
            <a:pPr lvl="1"/>
            <a:r>
              <a:rPr lang="en-US"/>
              <a:t>Cloud Computing Patterns</a:t>
            </a:r>
          </a:p>
          <a:p>
            <a:pPr lvl="1"/>
            <a:r>
              <a:rPr lang="en-US"/>
              <a:t>Compute Components of Azure</a:t>
            </a:r>
          </a:p>
          <a:p>
            <a:pPr lvl="1"/>
            <a:r>
              <a:rPr lang="en-US"/>
              <a:t>Other Azure services</a:t>
            </a:r>
          </a:p>
          <a:p>
            <a:endParaRPr lang="en-US"/>
          </a:p>
          <a:p>
            <a:pPr marL="0" indent="0">
              <a:buNone/>
            </a:pPr>
            <a:r>
              <a:rPr lang="en-US" b="1"/>
              <a:t>Objectives</a:t>
            </a:r>
          </a:p>
          <a:p>
            <a:r>
              <a:rPr lang="en-US"/>
              <a:t>After this module, you will be able to:</a:t>
            </a:r>
          </a:p>
          <a:p>
            <a:pPr lvl="1"/>
            <a:r>
              <a:rPr lang="en-US"/>
              <a:t>Introduce benefits of the cloud</a:t>
            </a:r>
          </a:p>
          <a:p>
            <a:pPr lvl="1"/>
            <a:r>
              <a:rPr lang="en-US"/>
              <a:t>Usage patterns</a:t>
            </a:r>
          </a:p>
          <a:p>
            <a:pPr lvl="1"/>
            <a:r>
              <a:rPr lang="en-US"/>
              <a:t>Cloud Model (abstraction layers)</a:t>
            </a:r>
          </a:p>
          <a:p>
            <a:endParaRPr lang="en-US"/>
          </a:p>
        </p:txBody>
      </p:sp>
      <p:sp>
        <p:nvSpPr>
          <p:cNvPr id="4" name="Slide Number Placeholder 3"/>
          <p:cNvSpPr>
            <a:spLocks noGrp="1"/>
          </p:cNvSpPr>
          <p:nvPr>
            <p:ph type="sldNum" sz="quarter" idx="10"/>
          </p:nvPr>
        </p:nvSpPr>
        <p:spPr/>
        <p:txBody>
          <a:bodyPr/>
          <a:lstStyle/>
          <a:p>
            <a:fld id="{675416BA-65F7-274A-AD61-D0FA78F3AA6E}" type="slidenum">
              <a:rPr lang="en-US" smtClean="0"/>
              <a:pPr/>
              <a:t>35</a:t>
            </a:fld>
            <a:endParaRPr lang="en-US"/>
          </a:p>
        </p:txBody>
      </p:sp>
      <p:sp>
        <p:nvSpPr>
          <p:cNvPr id="8" name="Slide Image Placeholder 7"/>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40993055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s-CO"/>
              <a:t>https://docs.microsoft.com/en-us/azure/api-management/api-management-policy-reference</a:t>
            </a:r>
          </a:p>
          <a:p>
            <a:endParaRPr lang="es-CO"/>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64690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80EB3E-5A84-6942-8D29-EE544E5A09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01803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80EB3E-5A84-6942-8D29-EE544E5A09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02514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39</a:t>
            </a:fld>
            <a:endParaRPr lang="en-US"/>
          </a:p>
        </p:txBody>
      </p:sp>
    </p:spTree>
    <p:extLst>
      <p:ext uri="{BB962C8B-B14F-4D97-AF65-F5344CB8AC3E}">
        <p14:creationId xmlns:p14="http://schemas.microsoft.com/office/powerpoint/2010/main" val="4245061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7/24/20 10:16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35514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40</a:t>
            </a:fld>
            <a:endParaRPr lang="en-US"/>
          </a:p>
        </p:txBody>
      </p:sp>
    </p:spTree>
    <p:extLst>
      <p:ext uri="{BB962C8B-B14F-4D97-AF65-F5344CB8AC3E}">
        <p14:creationId xmlns:p14="http://schemas.microsoft.com/office/powerpoint/2010/main" val="27485442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41</a:t>
            </a:fld>
            <a:endParaRPr lang="en-US"/>
          </a:p>
        </p:txBody>
      </p:sp>
    </p:spTree>
    <p:extLst>
      <p:ext uri="{BB962C8B-B14F-4D97-AF65-F5344CB8AC3E}">
        <p14:creationId xmlns:p14="http://schemas.microsoft.com/office/powerpoint/2010/main" val="3013666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a:t>No final do </a:t>
            </a:r>
            <a:r>
              <a:rPr lang="en-US" err="1"/>
              <a:t>mês</a:t>
            </a:r>
            <a:r>
              <a:rPr lang="en-US"/>
              <a:t> de </a:t>
            </a:r>
            <a:r>
              <a:rPr lang="en-US" err="1"/>
              <a:t>fevereiro</a:t>
            </a:r>
            <a:r>
              <a:rPr lang="en-US"/>
              <a:t> </a:t>
            </a:r>
            <a:r>
              <a:rPr lang="en-US" err="1"/>
              <a:t>foi</a:t>
            </a:r>
            <a:r>
              <a:rPr lang="en-US"/>
              <a:t> </a:t>
            </a:r>
            <a:r>
              <a:rPr lang="en-US" err="1"/>
              <a:t>publicada</a:t>
            </a:r>
            <a:r>
              <a:rPr lang="en-US"/>
              <a:t> a </a:t>
            </a:r>
            <a:r>
              <a:rPr lang="en-US" err="1"/>
              <a:t>versão</a:t>
            </a:r>
            <a:r>
              <a:rPr lang="en-US"/>
              <a:t> final de um document </a:t>
            </a:r>
            <a:r>
              <a:rPr lang="en-US" err="1"/>
              <a:t>denominado</a:t>
            </a:r>
            <a:r>
              <a:rPr lang="en-US"/>
              <a:t> RTS </a:t>
            </a:r>
            <a:r>
              <a:rPr lang="en-US" err="1"/>
              <a:t>onde</a:t>
            </a:r>
            <a:r>
              <a:rPr lang="en-US"/>
              <a:t> </a:t>
            </a:r>
            <a:r>
              <a:rPr lang="en-US" err="1"/>
              <a:t>são</a:t>
            </a:r>
            <a:r>
              <a:rPr lang="en-US"/>
              <a:t> </a:t>
            </a:r>
            <a:r>
              <a:rPr lang="en-US" err="1"/>
              <a:t>enumerados</a:t>
            </a:r>
            <a:r>
              <a:rPr lang="en-US"/>
              <a:t> </a:t>
            </a:r>
            <a:r>
              <a:rPr lang="en-US" err="1"/>
              <a:t>os</a:t>
            </a:r>
            <a:r>
              <a:rPr lang="en-US"/>
              <a:t> requisites </a:t>
            </a:r>
            <a:r>
              <a:rPr lang="en-US" err="1"/>
              <a:t>técnicos</a:t>
            </a:r>
            <a:r>
              <a:rPr lang="en-US"/>
              <a:t> de compliance com PSD2. Na </a:t>
            </a:r>
            <a:r>
              <a:rPr lang="en-US" err="1"/>
              <a:t>realidade</a:t>
            </a:r>
            <a:r>
              <a:rPr lang="en-US"/>
              <a:t> </a:t>
            </a:r>
            <a:r>
              <a:rPr lang="en-US" err="1"/>
              <a:t>nem</a:t>
            </a:r>
            <a:r>
              <a:rPr lang="en-US"/>
              <a:t> </a:t>
            </a:r>
            <a:r>
              <a:rPr lang="en-US" err="1"/>
              <a:t>toda</a:t>
            </a:r>
            <a:r>
              <a:rPr lang="en-US"/>
              <a:t> a </a:t>
            </a:r>
            <a:r>
              <a:rPr lang="en-US" err="1"/>
              <a:t>especificação</a:t>
            </a:r>
            <a:r>
              <a:rPr lang="en-US"/>
              <a:t> se </a:t>
            </a:r>
            <a:r>
              <a:rPr lang="en-US" err="1"/>
              <a:t>baseia</a:t>
            </a:r>
            <a:r>
              <a:rPr lang="en-US"/>
              <a:t> </a:t>
            </a:r>
            <a:r>
              <a:rPr lang="en-US" err="1"/>
              <a:t>em</a:t>
            </a:r>
            <a:r>
              <a:rPr lang="en-US"/>
              <a:t> </a:t>
            </a:r>
            <a:r>
              <a:rPr lang="en-US" err="1"/>
              <a:t>regras</a:t>
            </a:r>
            <a:r>
              <a:rPr lang="en-US"/>
              <a:t> o que </a:t>
            </a:r>
            <a:r>
              <a:rPr lang="en-US" err="1"/>
              <a:t>significa</a:t>
            </a:r>
            <a:r>
              <a:rPr lang="en-US"/>
              <a:t> que </a:t>
            </a:r>
            <a:r>
              <a:rPr lang="en-US" err="1"/>
              <a:t>parte</a:t>
            </a:r>
            <a:r>
              <a:rPr lang="en-US"/>
              <a:t> do document </a:t>
            </a:r>
            <a:r>
              <a:rPr lang="en-US" err="1"/>
              <a:t>baseia</a:t>
            </a:r>
            <a:r>
              <a:rPr lang="en-US"/>
              <a:t>-se </a:t>
            </a:r>
            <a:r>
              <a:rPr lang="en-US" err="1"/>
              <a:t>em</a:t>
            </a:r>
            <a:r>
              <a:rPr lang="en-US"/>
              <a:t> </a:t>
            </a:r>
            <a:r>
              <a:rPr lang="en-US" err="1"/>
              <a:t>recomendações</a:t>
            </a:r>
            <a:r>
              <a:rPr lang="en-US"/>
              <a:t>. </a:t>
            </a:r>
            <a:r>
              <a:rPr lang="en-US" err="1"/>
              <a:t>Exemplo</a:t>
            </a:r>
            <a:r>
              <a:rPr lang="en-US"/>
              <a:t> o </a:t>
            </a:r>
            <a:r>
              <a:rPr lang="en-US" err="1"/>
              <a:t>mecanismo</a:t>
            </a:r>
            <a:r>
              <a:rPr lang="en-US"/>
              <a:t> de </a:t>
            </a:r>
            <a:r>
              <a:rPr lang="en-US" err="1"/>
              <a:t>autenticação</a:t>
            </a:r>
            <a:r>
              <a:rPr lang="en-US"/>
              <a:t> </a:t>
            </a:r>
            <a:r>
              <a:rPr lang="en-US" err="1"/>
              <a:t>necessita</a:t>
            </a:r>
            <a:r>
              <a:rPr lang="en-US"/>
              <a:t> de </a:t>
            </a:r>
            <a:r>
              <a:rPr lang="en-US" err="1"/>
              <a:t>suportar</a:t>
            </a:r>
            <a:r>
              <a:rPr lang="en-US"/>
              <a:t> </a:t>
            </a:r>
            <a:r>
              <a:rPr lang="en-US" err="1"/>
              <a:t>processos</a:t>
            </a:r>
            <a:r>
              <a:rPr lang="en-US"/>
              <a:t> de </a:t>
            </a:r>
            <a:r>
              <a:rPr lang="en-US" err="1"/>
              <a:t>autenticação</a:t>
            </a:r>
            <a:r>
              <a:rPr lang="en-US"/>
              <a:t> a 2 </a:t>
            </a:r>
            <a:r>
              <a:rPr lang="en-US" err="1"/>
              <a:t>fases</a:t>
            </a:r>
            <a:r>
              <a:rPr lang="en-US"/>
              <a:t> </a:t>
            </a:r>
            <a:r>
              <a:rPr lang="en-US" err="1"/>
              <a:t>usando</a:t>
            </a:r>
            <a:r>
              <a:rPr lang="en-US"/>
              <a:t> 2 </a:t>
            </a:r>
            <a:r>
              <a:rPr lang="en-US" err="1"/>
              <a:t>elementos</a:t>
            </a:r>
            <a:r>
              <a:rPr lang="en-US"/>
              <a:t> </a:t>
            </a:r>
            <a:r>
              <a:rPr lang="en-US" err="1"/>
              <a:t>diferentes</a:t>
            </a:r>
            <a:r>
              <a:rPr lang="en-US"/>
              <a:t> </a:t>
            </a:r>
            <a:r>
              <a:rPr lang="en-US" err="1"/>
              <a:t>como</a:t>
            </a:r>
            <a:r>
              <a:rPr lang="en-US"/>
              <a:t> </a:t>
            </a:r>
            <a:r>
              <a:rPr lang="en-US" err="1"/>
              <a:t>por</a:t>
            </a:r>
            <a:r>
              <a:rPr lang="en-US"/>
              <a:t> </a:t>
            </a:r>
            <a:r>
              <a:rPr lang="en-US" err="1"/>
              <a:t>exemplo</a:t>
            </a:r>
            <a:r>
              <a:rPr lang="en-US"/>
              <a:t> </a:t>
            </a:r>
            <a:r>
              <a:rPr lang="en-US" err="1"/>
              <a:t>uma</a:t>
            </a:r>
            <a:r>
              <a:rPr lang="en-US"/>
              <a:t> password e um pin </a:t>
            </a:r>
            <a:r>
              <a:rPr lang="en-US" err="1"/>
              <a:t>através</a:t>
            </a:r>
            <a:r>
              <a:rPr lang="en-US"/>
              <a:t> do </a:t>
            </a:r>
            <a:r>
              <a:rPr lang="en-US" err="1"/>
              <a:t>dispositivo</a:t>
            </a:r>
            <a:r>
              <a:rPr lang="en-US"/>
              <a:t> </a:t>
            </a:r>
            <a:r>
              <a:rPr lang="en-US" err="1"/>
              <a:t>móvel</a:t>
            </a:r>
            <a:r>
              <a:rPr lang="en-US"/>
              <a:t>. Por outro </a:t>
            </a:r>
            <a:r>
              <a:rPr lang="en-US" err="1"/>
              <a:t>lado</a:t>
            </a:r>
            <a:r>
              <a:rPr lang="en-US"/>
              <a:t> as </a:t>
            </a:r>
            <a:r>
              <a:rPr lang="en-US" err="1"/>
              <a:t>entidades</a:t>
            </a:r>
            <a:r>
              <a:rPr lang="en-US"/>
              <a:t> </a:t>
            </a:r>
            <a:r>
              <a:rPr lang="en-US" err="1"/>
              <a:t>bancárias</a:t>
            </a:r>
            <a:r>
              <a:rPr lang="en-US"/>
              <a:t> </a:t>
            </a:r>
            <a:r>
              <a:rPr lang="en-US" err="1"/>
              <a:t>estavam</a:t>
            </a:r>
            <a:r>
              <a:rPr lang="en-US"/>
              <a:t> à </a:t>
            </a:r>
            <a:r>
              <a:rPr lang="en-US" err="1"/>
              <a:t>espera</a:t>
            </a:r>
            <a:r>
              <a:rPr lang="en-US"/>
              <a:t> de </a:t>
            </a:r>
            <a:r>
              <a:rPr lang="en-US" err="1"/>
              <a:t>uma</a:t>
            </a:r>
            <a:r>
              <a:rPr lang="en-US"/>
              <a:t> </a:t>
            </a:r>
            <a:r>
              <a:rPr lang="en-US" err="1"/>
              <a:t>standardização</a:t>
            </a:r>
            <a:r>
              <a:rPr lang="en-US"/>
              <a:t> das APIs a </a:t>
            </a:r>
            <a:r>
              <a:rPr lang="en-US" err="1"/>
              <a:t>serem</a:t>
            </a:r>
            <a:r>
              <a:rPr lang="en-US"/>
              <a:t> </a:t>
            </a:r>
            <a:r>
              <a:rPr lang="en-US" err="1"/>
              <a:t>expostas</a:t>
            </a:r>
            <a:r>
              <a:rPr lang="en-US"/>
              <a:t>, o que </a:t>
            </a:r>
            <a:r>
              <a:rPr lang="en-US" err="1"/>
              <a:t>na</a:t>
            </a:r>
            <a:r>
              <a:rPr lang="en-US"/>
              <a:t> </a:t>
            </a:r>
            <a:r>
              <a:rPr lang="en-US" err="1"/>
              <a:t>realidade</a:t>
            </a:r>
            <a:r>
              <a:rPr lang="en-US"/>
              <a:t> </a:t>
            </a:r>
            <a:r>
              <a:rPr lang="en-US" err="1"/>
              <a:t>não</a:t>
            </a:r>
            <a:r>
              <a:rPr lang="en-US"/>
              <a:t> </a:t>
            </a:r>
            <a:r>
              <a:rPr lang="en-US" err="1"/>
              <a:t>aconteceu</a:t>
            </a:r>
            <a:r>
              <a:rPr lang="en-US"/>
              <a:t>. </a:t>
            </a:r>
            <a:r>
              <a:rPr lang="en-US" err="1"/>
              <a:t>Existem</a:t>
            </a:r>
            <a:r>
              <a:rPr lang="en-US"/>
              <a:t> </a:t>
            </a:r>
            <a:r>
              <a:rPr lang="en-US" err="1"/>
              <a:t>já</a:t>
            </a:r>
            <a:r>
              <a:rPr lang="en-US"/>
              <a:t> </a:t>
            </a:r>
            <a:r>
              <a:rPr lang="en-US" err="1"/>
              <a:t>algumas</a:t>
            </a:r>
            <a:r>
              <a:rPr lang="en-US"/>
              <a:t> </a:t>
            </a:r>
            <a:r>
              <a:rPr lang="en-US" err="1"/>
              <a:t>aproximações</a:t>
            </a:r>
            <a:r>
              <a:rPr lang="en-US"/>
              <a:t> </a:t>
            </a:r>
            <a:r>
              <a:rPr lang="en-US" err="1"/>
              <a:t>como</a:t>
            </a:r>
            <a:r>
              <a:rPr lang="en-US"/>
              <a:t> a </a:t>
            </a:r>
            <a:r>
              <a:rPr lang="en-US" err="1"/>
              <a:t>definição</a:t>
            </a:r>
            <a:r>
              <a:rPr lang="en-US"/>
              <a:t> do Open Banking Project </a:t>
            </a:r>
            <a:r>
              <a:rPr lang="en-US" err="1"/>
              <a:t>em</a:t>
            </a:r>
            <a:r>
              <a:rPr lang="en-US"/>
              <a:t> UK. </a:t>
            </a:r>
            <a:r>
              <a:rPr lang="en-US" err="1"/>
              <a:t>Também</a:t>
            </a:r>
            <a:r>
              <a:rPr lang="en-US"/>
              <a:t> a </a:t>
            </a:r>
            <a:r>
              <a:rPr lang="en-US" err="1"/>
              <a:t>entidade</a:t>
            </a:r>
            <a:r>
              <a:rPr lang="en-US"/>
              <a:t> ERPB </a:t>
            </a:r>
            <a:r>
              <a:rPr lang="en-US" err="1"/>
              <a:t>tem</a:t>
            </a:r>
            <a:r>
              <a:rPr lang="en-US"/>
              <a:t> </a:t>
            </a:r>
            <a:r>
              <a:rPr lang="en-US" err="1"/>
              <a:t>grupos</a:t>
            </a:r>
            <a:r>
              <a:rPr lang="en-US"/>
              <a:t> de </a:t>
            </a:r>
            <a:r>
              <a:rPr lang="en-US" err="1"/>
              <a:t>trabalho</a:t>
            </a:r>
            <a:r>
              <a:rPr lang="en-US"/>
              <a:t> que </a:t>
            </a:r>
            <a:r>
              <a:rPr lang="en-US" err="1"/>
              <a:t>podem</a:t>
            </a:r>
            <a:r>
              <a:rPr lang="en-US"/>
              <a:t> </a:t>
            </a:r>
            <a:r>
              <a:rPr lang="en-US" err="1"/>
              <a:t>ser</a:t>
            </a:r>
            <a:r>
              <a:rPr lang="en-US"/>
              <a:t> </a:t>
            </a:r>
            <a:r>
              <a:rPr lang="en-US" err="1"/>
              <a:t>usados</a:t>
            </a:r>
            <a:r>
              <a:rPr lang="en-US"/>
              <a:t> </a:t>
            </a:r>
            <a:r>
              <a:rPr lang="en-US" err="1"/>
              <a:t>pelos</a:t>
            </a:r>
            <a:r>
              <a:rPr lang="en-US"/>
              <a:t> </a:t>
            </a:r>
            <a:r>
              <a:rPr lang="en-US" err="1"/>
              <a:t>bancos</a:t>
            </a:r>
            <a:r>
              <a:rPr lang="en-US"/>
              <a:t> para </a:t>
            </a:r>
            <a:r>
              <a:rPr lang="en-US" err="1"/>
              <a:t>terem</a:t>
            </a:r>
            <a:r>
              <a:rPr lang="en-US"/>
              <a:t> um </a:t>
            </a:r>
            <a:r>
              <a:rPr lang="en-US" err="1"/>
              <a:t>aproximação</a:t>
            </a:r>
            <a:r>
              <a:rPr lang="en-US"/>
              <a:t> à </a:t>
            </a:r>
            <a:r>
              <a:rPr lang="en-US" err="1"/>
              <a:t>standardização</a:t>
            </a:r>
            <a:r>
              <a:rPr lang="en-US"/>
              <a:t> das APIs.  </a:t>
            </a:r>
            <a:r>
              <a:rPr lang="en-US" err="1"/>
              <a:t>Não</a:t>
            </a:r>
            <a:r>
              <a:rPr lang="en-US"/>
              <a:t> </a:t>
            </a:r>
            <a:r>
              <a:rPr lang="en-US" err="1"/>
              <a:t>vou</a:t>
            </a:r>
            <a:r>
              <a:rPr lang="en-US"/>
              <a:t> </a:t>
            </a:r>
            <a:r>
              <a:rPr lang="en-US" err="1"/>
              <a:t>passar</a:t>
            </a:r>
            <a:r>
              <a:rPr lang="en-US"/>
              <a:t> </a:t>
            </a:r>
            <a:r>
              <a:rPr lang="en-US" err="1"/>
              <a:t>em</a:t>
            </a:r>
            <a:r>
              <a:rPr lang="en-US"/>
              <a:t> </a:t>
            </a:r>
            <a:r>
              <a:rPr lang="en-US" err="1"/>
              <a:t>detalhe</a:t>
            </a:r>
            <a:r>
              <a:rPr lang="en-US"/>
              <a:t> </a:t>
            </a:r>
            <a:r>
              <a:rPr lang="en-US" err="1"/>
              <a:t>os</a:t>
            </a:r>
            <a:r>
              <a:rPr lang="en-US"/>
              <a:t> requisites que </a:t>
            </a:r>
            <a:r>
              <a:rPr lang="en-US" err="1"/>
              <a:t>fica</a:t>
            </a:r>
            <a:r>
              <a:rPr lang="en-US"/>
              <a:t> para </a:t>
            </a:r>
            <a:r>
              <a:rPr lang="en-US" err="1"/>
              <a:t>vossa</a:t>
            </a:r>
            <a:r>
              <a:rPr lang="en-US"/>
              <a:t> </a:t>
            </a:r>
            <a:r>
              <a:rPr lang="en-US" err="1"/>
              <a:t>referência</a:t>
            </a:r>
            <a:r>
              <a:rPr lang="en-US"/>
              <a:t>, mas o que se </a:t>
            </a:r>
            <a:r>
              <a:rPr lang="en-US" err="1"/>
              <a:t>pode</a:t>
            </a:r>
            <a:r>
              <a:rPr lang="en-US"/>
              <a:t> </a:t>
            </a:r>
            <a:r>
              <a:rPr lang="en-US" err="1"/>
              <a:t>enfacizar</a:t>
            </a:r>
            <a:r>
              <a:rPr lang="en-US"/>
              <a:t> é que </a:t>
            </a:r>
            <a:r>
              <a:rPr lang="en-US" err="1"/>
              <a:t>existe</a:t>
            </a:r>
            <a:r>
              <a:rPr lang="en-US"/>
              <a:t> um </a:t>
            </a:r>
            <a:r>
              <a:rPr lang="en-US" err="1"/>
              <a:t>foco</a:t>
            </a:r>
            <a:r>
              <a:rPr lang="en-US"/>
              <a:t> </a:t>
            </a:r>
            <a:r>
              <a:rPr lang="en-US" err="1"/>
              <a:t>muito</a:t>
            </a:r>
            <a:r>
              <a:rPr lang="en-US"/>
              <a:t> </a:t>
            </a:r>
            <a:r>
              <a:rPr lang="en-US" err="1"/>
              <a:t>grande</a:t>
            </a:r>
            <a:r>
              <a:rPr lang="en-US"/>
              <a:t> </a:t>
            </a:r>
            <a:r>
              <a:rPr lang="en-US" err="1"/>
              <a:t>em</a:t>
            </a:r>
            <a:r>
              <a:rPr lang="en-US"/>
              <a:t> </a:t>
            </a:r>
            <a:r>
              <a:rPr lang="en-US" err="1"/>
              <a:t>segurança</a:t>
            </a:r>
            <a:r>
              <a:rPr lang="en-US"/>
              <a:t>, com </a:t>
            </a:r>
            <a:r>
              <a:rPr lang="en-US" err="1"/>
              <a:t>mecanismos</a:t>
            </a:r>
            <a:r>
              <a:rPr lang="en-US"/>
              <a:t> </a:t>
            </a:r>
            <a:r>
              <a:rPr lang="en-US" err="1"/>
              <a:t>como</a:t>
            </a:r>
            <a:r>
              <a:rPr lang="en-US"/>
              <a:t> multi-factor authentication, TLS 1.2, é </a:t>
            </a:r>
            <a:r>
              <a:rPr lang="en-US" err="1"/>
              <a:t>mais</a:t>
            </a:r>
            <a:r>
              <a:rPr lang="en-US"/>
              <a:t> </a:t>
            </a:r>
            <a:r>
              <a:rPr lang="en-US" err="1"/>
              <a:t>ou</a:t>
            </a:r>
            <a:r>
              <a:rPr lang="en-US"/>
              <a:t> </a:t>
            </a:r>
            <a:r>
              <a:rPr lang="en-US" err="1"/>
              <a:t>menos</a:t>
            </a:r>
            <a:r>
              <a:rPr lang="en-US"/>
              <a:t> </a:t>
            </a:r>
            <a:r>
              <a:rPr lang="en-US" err="1"/>
              <a:t>unânime</a:t>
            </a:r>
            <a:r>
              <a:rPr lang="en-US"/>
              <a:t> que </a:t>
            </a:r>
            <a:r>
              <a:rPr lang="en-US" err="1"/>
              <a:t>os</a:t>
            </a:r>
            <a:r>
              <a:rPr lang="en-US"/>
              <a:t> standards de </a:t>
            </a:r>
            <a:r>
              <a:rPr lang="en-US" err="1"/>
              <a:t>autenticação</a:t>
            </a:r>
            <a:r>
              <a:rPr lang="en-US"/>
              <a:t> e </a:t>
            </a:r>
            <a:r>
              <a:rPr lang="en-US" err="1"/>
              <a:t>autorização</a:t>
            </a:r>
            <a:r>
              <a:rPr lang="en-US"/>
              <a:t> </a:t>
            </a:r>
            <a:r>
              <a:rPr lang="en-US" err="1"/>
              <a:t>nas</a:t>
            </a:r>
            <a:r>
              <a:rPr lang="en-US"/>
              <a:t> APIs </a:t>
            </a:r>
            <a:r>
              <a:rPr lang="en-US" err="1"/>
              <a:t>serão</a:t>
            </a:r>
            <a:r>
              <a:rPr lang="en-US"/>
              <a:t> </a:t>
            </a:r>
            <a:r>
              <a:rPr lang="en-US" err="1"/>
              <a:t>oAuth</a:t>
            </a:r>
            <a:r>
              <a:rPr lang="en-US"/>
              <a:t> 2.0 e Open Id Connect entre outros.  </a:t>
            </a:r>
            <a:r>
              <a:rPr lang="en-US" err="1"/>
              <a:t>Em</a:t>
            </a:r>
            <a:r>
              <a:rPr lang="en-US"/>
              <a:t> </a:t>
            </a:r>
            <a:r>
              <a:rPr lang="en-US" err="1"/>
              <a:t>relação</a:t>
            </a:r>
            <a:r>
              <a:rPr lang="en-US"/>
              <a:t> a dados, </a:t>
            </a:r>
            <a:r>
              <a:rPr lang="en-US" err="1"/>
              <a:t>eles</a:t>
            </a:r>
            <a:r>
              <a:rPr lang="en-US"/>
              <a:t> </a:t>
            </a:r>
            <a:r>
              <a:rPr lang="en-US" err="1"/>
              <a:t>são</a:t>
            </a:r>
            <a:r>
              <a:rPr lang="en-US"/>
              <a:t> </a:t>
            </a:r>
            <a:r>
              <a:rPr lang="en-US" err="1"/>
              <a:t>essencialmente</a:t>
            </a:r>
            <a:r>
              <a:rPr lang="en-US"/>
              <a:t> </a:t>
            </a:r>
            <a:r>
              <a:rPr lang="en-US" err="1"/>
              <a:t>organizados</a:t>
            </a:r>
            <a:r>
              <a:rPr lang="en-US"/>
              <a:t> </a:t>
            </a:r>
            <a:r>
              <a:rPr lang="en-US" err="1"/>
              <a:t>em</a:t>
            </a:r>
            <a:r>
              <a:rPr lang="en-US"/>
              <a:t> 4 </a:t>
            </a:r>
            <a:r>
              <a:rPr lang="en-US" err="1"/>
              <a:t>categorias</a:t>
            </a:r>
            <a:r>
              <a:rPr lang="en-US"/>
              <a:t>, </a:t>
            </a:r>
            <a:r>
              <a:rPr lang="en-US" err="1"/>
              <a:t>informação</a:t>
            </a:r>
            <a:r>
              <a:rPr lang="en-US"/>
              <a:t> de </a:t>
            </a:r>
            <a:r>
              <a:rPr lang="en-US" err="1"/>
              <a:t>contas</a:t>
            </a:r>
            <a:r>
              <a:rPr lang="en-US"/>
              <a:t>, </a:t>
            </a:r>
            <a:r>
              <a:rPr lang="en-US" err="1"/>
              <a:t>informação</a:t>
            </a:r>
            <a:r>
              <a:rPr lang="en-US"/>
              <a:t> de </a:t>
            </a:r>
            <a:r>
              <a:rPr lang="en-US" err="1"/>
              <a:t>pagamentos</a:t>
            </a:r>
            <a:r>
              <a:rPr lang="en-US"/>
              <a:t>, dados de </a:t>
            </a:r>
            <a:r>
              <a:rPr lang="en-US" err="1"/>
              <a:t>autenticação</a:t>
            </a:r>
            <a:r>
              <a:rPr lang="en-US"/>
              <a:t> e dados </a:t>
            </a:r>
            <a:r>
              <a:rPr lang="en-US" err="1"/>
              <a:t>publicos</a:t>
            </a:r>
            <a:r>
              <a:rPr lang="en-US"/>
              <a:t> </a:t>
            </a:r>
            <a:r>
              <a:rPr lang="en-US" err="1"/>
              <a:t>como</a:t>
            </a:r>
            <a:r>
              <a:rPr lang="en-US"/>
              <a:t> </a:t>
            </a:r>
            <a:r>
              <a:rPr lang="en-US" err="1"/>
              <a:t>bancos</a:t>
            </a:r>
            <a:r>
              <a:rPr lang="en-US"/>
              <a:t>, </a:t>
            </a:r>
            <a:r>
              <a:rPr lang="en-US" err="1"/>
              <a:t>atms</a:t>
            </a:r>
            <a:r>
              <a:rPr lang="en-US"/>
              <a:t>, etc.</a:t>
            </a:r>
          </a:p>
          <a:p>
            <a:r>
              <a:rPr lang="en-US"/>
              <a:t>Do </a:t>
            </a:r>
            <a:r>
              <a:rPr lang="en-US" err="1"/>
              <a:t>ponto</a:t>
            </a:r>
            <a:r>
              <a:rPr lang="en-US"/>
              <a:t> de vista de </a:t>
            </a:r>
            <a:r>
              <a:rPr lang="en-US" err="1"/>
              <a:t>documentação</a:t>
            </a:r>
            <a:r>
              <a:rPr lang="en-US"/>
              <a:t> de APIs Swagger é o </a:t>
            </a:r>
            <a:r>
              <a:rPr lang="en-US" err="1"/>
              <a:t>mais</a:t>
            </a:r>
            <a:r>
              <a:rPr lang="en-US"/>
              <a:t> </a:t>
            </a:r>
            <a:r>
              <a:rPr lang="en-US" err="1"/>
              <a:t>comum</a:t>
            </a:r>
            <a:r>
              <a:rPr lang="en-US"/>
              <a:t> </a:t>
            </a:r>
            <a:r>
              <a:rPr lang="en-US" err="1"/>
              <a:t>assim</a:t>
            </a:r>
            <a:r>
              <a:rPr lang="en-US"/>
              <a:t> </a:t>
            </a:r>
            <a:r>
              <a:rPr lang="en-US" err="1"/>
              <a:t>como</a:t>
            </a:r>
            <a:r>
              <a:rPr lang="en-US"/>
              <a:t> o </a:t>
            </a:r>
            <a:r>
              <a:rPr lang="en-US" err="1"/>
              <a:t>formato</a:t>
            </a:r>
            <a:r>
              <a:rPr lang="en-US"/>
              <a:t> a adopter </a:t>
            </a:r>
            <a:r>
              <a:rPr lang="en-US" err="1"/>
              <a:t>será</a:t>
            </a:r>
            <a:r>
              <a:rPr lang="en-US"/>
              <a:t> APIs Restful </a:t>
            </a:r>
            <a:r>
              <a:rPr lang="en-US" err="1"/>
              <a:t>em</a:t>
            </a:r>
            <a:r>
              <a:rPr lang="en-US"/>
              <a:t> </a:t>
            </a:r>
            <a:r>
              <a:rPr lang="en-US" err="1"/>
              <a:t>Json</a:t>
            </a:r>
            <a:r>
              <a:rPr lang="en-US"/>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30723-AD4C-413B-9FB3-8DB93E4600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94980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s-CO"/>
              <a:t>https://docs.microsoft.com/en-us/azure/api-management/api-management-howto-properties</a:t>
            </a:r>
          </a:p>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43</a:t>
            </a:fld>
            <a:endParaRPr lang="en-US"/>
          </a:p>
        </p:txBody>
      </p:sp>
    </p:spTree>
    <p:extLst>
      <p:ext uri="{BB962C8B-B14F-4D97-AF65-F5344CB8AC3E}">
        <p14:creationId xmlns:p14="http://schemas.microsoft.com/office/powerpoint/2010/main" val="14855774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s-CO"/>
              <a:t>https://docs.microsoft.com/en-us/azure/api-management/api-management-log-to-eventhub-sample</a:t>
            </a:r>
          </a:p>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44</a:t>
            </a:fld>
            <a:endParaRPr lang="en-US"/>
          </a:p>
        </p:txBody>
      </p:sp>
    </p:spTree>
    <p:extLst>
      <p:ext uri="{BB962C8B-B14F-4D97-AF65-F5344CB8AC3E}">
        <p14:creationId xmlns:p14="http://schemas.microsoft.com/office/powerpoint/2010/main" val="9350929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45</a:t>
            </a:fld>
            <a:endParaRPr lang="en-US"/>
          </a:p>
        </p:txBody>
      </p:sp>
    </p:spTree>
    <p:extLst>
      <p:ext uri="{BB962C8B-B14F-4D97-AF65-F5344CB8AC3E}">
        <p14:creationId xmlns:p14="http://schemas.microsoft.com/office/powerpoint/2010/main" val="28374116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46</a:t>
            </a:fld>
            <a:endParaRPr lang="en-US"/>
          </a:p>
        </p:txBody>
      </p:sp>
    </p:spTree>
    <p:extLst>
      <p:ext uri="{BB962C8B-B14F-4D97-AF65-F5344CB8AC3E}">
        <p14:creationId xmlns:p14="http://schemas.microsoft.com/office/powerpoint/2010/main" val="5027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47</a:t>
            </a:fld>
            <a:endParaRPr lang="en-US"/>
          </a:p>
        </p:txBody>
      </p:sp>
    </p:spTree>
    <p:extLst>
      <p:ext uri="{BB962C8B-B14F-4D97-AF65-F5344CB8AC3E}">
        <p14:creationId xmlns:p14="http://schemas.microsoft.com/office/powerpoint/2010/main" val="24013369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48</a:t>
            </a:fld>
            <a:endParaRPr lang="en-US"/>
          </a:p>
        </p:txBody>
      </p:sp>
    </p:spTree>
    <p:extLst>
      <p:ext uri="{BB962C8B-B14F-4D97-AF65-F5344CB8AC3E}">
        <p14:creationId xmlns:p14="http://schemas.microsoft.com/office/powerpoint/2010/main" val="2407543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s-CO"/>
              <a:t>https://docs.microsoft.com/en-us/azure/api-management/api-management-policy-expressions</a:t>
            </a:r>
          </a:p>
        </p:txBody>
      </p:sp>
      <p:sp>
        <p:nvSpPr>
          <p:cNvPr id="4" name="Slide Number Placeholder 3"/>
          <p:cNvSpPr>
            <a:spLocks noGrp="1"/>
          </p:cNvSpPr>
          <p:nvPr>
            <p:ph type="sldNum" sz="quarter" idx="10"/>
          </p:nvPr>
        </p:nvSpPr>
        <p:spPr/>
        <p:txBody>
          <a:bodyPr/>
          <a:lstStyle/>
          <a:p>
            <a:fld id="{1489DB6A-E92B-415B-AFB4-9C72D4A9006D}" type="slidenum">
              <a:rPr lang="en-US" smtClean="0"/>
              <a:t>49</a:t>
            </a:fld>
            <a:endParaRPr lang="en-US"/>
          </a:p>
        </p:txBody>
      </p:sp>
    </p:spTree>
    <p:extLst>
      <p:ext uri="{BB962C8B-B14F-4D97-AF65-F5344CB8AC3E}">
        <p14:creationId xmlns:p14="http://schemas.microsoft.com/office/powerpoint/2010/main" val="3211953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7/24/20 10:16 AM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34762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44CF7B-68E9-C94C-B8BB-6E6B14511C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40210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51</a:t>
            </a:fld>
            <a:endParaRPr lang="en-US"/>
          </a:p>
        </p:txBody>
      </p:sp>
    </p:spTree>
    <p:extLst>
      <p:ext uri="{BB962C8B-B14F-4D97-AF65-F5344CB8AC3E}">
        <p14:creationId xmlns:p14="http://schemas.microsoft.com/office/powerpoint/2010/main" val="19955288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52</a:t>
            </a:fld>
            <a:endParaRPr lang="en-US"/>
          </a:p>
        </p:txBody>
      </p:sp>
    </p:spTree>
    <p:extLst>
      <p:ext uri="{BB962C8B-B14F-4D97-AF65-F5344CB8AC3E}">
        <p14:creationId xmlns:p14="http://schemas.microsoft.com/office/powerpoint/2010/main" val="23170335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0" indent="0">
              <a:buNone/>
            </a:pPr>
            <a:r>
              <a:rPr lang="en-US" b="1"/>
              <a:t>Overview</a:t>
            </a:r>
          </a:p>
          <a:p>
            <a:r>
              <a:rPr lang="en-US"/>
              <a:t>This module includes the following sections:</a:t>
            </a:r>
          </a:p>
          <a:p>
            <a:pPr lvl="1"/>
            <a:r>
              <a:rPr lang="en-US"/>
              <a:t>Overview of Cloud Computing</a:t>
            </a:r>
          </a:p>
          <a:p>
            <a:pPr lvl="1"/>
            <a:r>
              <a:rPr lang="en-US"/>
              <a:t>Cloud Computing Patterns</a:t>
            </a:r>
          </a:p>
          <a:p>
            <a:pPr lvl="1"/>
            <a:r>
              <a:rPr lang="en-US"/>
              <a:t>Compute Components of Azure</a:t>
            </a:r>
          </a:p>
          <a:p>
            <a:pPr lvl="1"/>
            <a:r>
              <a:rPr lang="en-US"/>
              <a:t>Other Azure services</a:t>
            </a:r>
          </a:p>
          <a:p>
            <a:endParaRPr lang="en-US"/>
          </a:p>
          <a:p>
            <a:pPr marL="0" indent="0">
              <a:buNone/>
            </a:pPr>
            <a:r>
              <a:rPr lang="en-US" b="1"/>
              <a:t>Objectives</a:t>
            </a:r>
          </a:p>
          <a:p>
            <a:r>
              <a:rPr lang="en-US"/>
              <a:t>After this module, you will be able to:</a:t>
            </a:r>
          </a:p>
          <a:p>
            <a:pPr lvl="1"/>
            <a:r>
              <a:rPr lang="en-US"/>
              <a:t>Introduce benefits of the cloud</a:t>
            </a:r>
          </a:p>
          <a:p>
            <a:pPr lvl="1"/>
            <a:r>
              <a:rPr lang="en-US"/>
              <a:t>Usage patterns</a:t>
            </a:r>
          </a:p>
          <a:p>
            <a:pPr lvl="1"/>
            <a:r>
              <a:rPr lang="en-US"/>
              <a:t>Cloud Model (abstraction layers)</a:t>
            </a:r>
          </a:p>
          <a:p>
            <a:endParaRPr lang="en-US"/>
          </a:p>
        </p:txBody>
      </p:sp>
      <p:sp>
        <p:nvSpPr>
          <p:cNvPr id="4" name="Slide Number Placeholder 3"/>
          <p:cNvSpPr>
            <a:spLocks noGrp="1"/>
          </p:cNvSpPr>
          <p:nvPr>
            <p:ph type="sldNum" sz="quarter" idx="10"/>
          </p:nvPr>
        </p:nvSpPr>
        <p:spPr/>
        <p:txBody>
          <a:bodyPr/>
          <a:lstStyle/>
          <a:p>
            <a:fld id="{675416BA-65F7-274A-AD61-D0FA78F3AA6E}" type="slidenum">
              <a:rPr lang="en-US" smtClean="0"/>
              <a:pPr/>
              <a:t>53</a:t>
            </a:fld>
            <a:endParaRPr lang="en-US"/>
          </a:p>
        </p:txBody>
      </p:sp>
      <p:sp>
        <p:nvSpPr>
          <p:cNvPr id="8" name="Slide Image Placeholder 7"/>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4160086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54</a:t>
            </a:fld>
            <a:endParaRPr lang="en-US"/>
          </a:p>
        </p:txBody>
      </p:sp>
    </p:spTree>
    <p:extLst>
      <p:ext uri="{BB962C8B-B14F-4D97-AF65-F5344CB8AC3E}">
        <p14:creationId xmlns:p14="http://schemas.microsoft.com/office/powerpoint/2010/main" val="11891221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017269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56</a:t>
            </a:fld>
            <a:endParaRPr lang="en-US"/>
          </a:p>
        </p:txBody>
      </p:sp>
    </p:spTree>
    <p:extLst>
      <p:ext uri="{BB962C8B-B14F-4D97-AF65-F5344CB8AC3E}">
        <p14:creationId xmlns:p14="http://schemas.microsoft.com/office/powerpoint/2010/main" val="40512023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57</a:t>
            </a:fld>
            <a:endParaRPr lang="en-US"/>
          </a:p>
        </p:txBody>
      </p:sp>
    </p:spTree>
    <p:extLst>
      <p:ext uri="{BB962C8B-B14F-4D97-AF65-F5344CB8AC3E}">
        <p14:creationId xmlns:p14="http://schemas.microsoft.com/office/powerpoint/2010/main" val="17859444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58</a:t>
            </a:fld>
            <a:endParaRPr lang="en-US"/>
          </a:p>
        </p:txBody>
      </p:sp>
    </p:spTree>
    <p:extLst>
      <p:ext uri="{BB962C8B-B14F-4D97-AF65-F5344CB8AC3E}">
        <p14:creationId xmlns:p14="http://schemas.microsoft.com/office/powerpoint/2010/main" val="22962163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0" indent="0">
              <a:buNone/>
            </a:pPr>
            <a:r>
              <a:rPr lang="en-US" b="1"/>
              <a:t>Overview</a:t>
            </a:r>
          </a:p>
          <a:p>
            <a:r>
              <a:rPr lang="en-US"/>
              <a:t>This module includes the following sections:</a:t>
            </a:r>
          </a:p>
          <a:p>
            <a:pPr lvl="1"/>
            <a:r>
              <a:rPr lang="en-US"/>
              <a:t>Overview of Cloud Computing</a:t>
            </a:r>
          </a:p>
          <a:p>
            <a:pPr lvl="1"/>
            <a:r>
              <a:rPr lang="en-US"/>
              <a:t>Cloud Computing Patterns</a:t>
            </a:r>
          </a:p>
          <a:p>
            <a:pPr lvl="1"/>
            <a:r>
              <a:rPr lang="en-US"/>
              <a:t>Compute Components of Azure</a:t>
            </a:r>
          </a:p>
          <a:p>
            <a:pPr lvl="1"/>
            <a:r>
              <a:rPr lang="en-US"/>
              <a:t>Other Azure services</a:t>
            </a:r>
          </a:p>
          <a:p>
            <a:endParaRPr lang="en-US"/>
          </a:p>
          <a:p>
            <a:pPr marL="0" indent="0">
              <a:buNone/>
            </a:pPr>
            <a:r>
              <a:rPr lang="en-US" b="1"/>
              <a:t>Objectives</a:t>
            </a:r>
          </a:p>
          <a:p>
            <a:r>
              <a:rPr lang="en-US"/>
              <a:t>After this module, you will be able to:</a:t>
            </a:r>
          </a:p>
          <a:p>
            <a:pPr lvl="1"/>
            <a:r>
              <a:rPr lang="en-US"/>
              <a:t>Introduce benefits of the cloud</a:t>
            </a:r>
          </a:p>
          <a:p>
            <a:pPr lvl="1"/>
            <a:r>
              <a:rPr lang="en-US"/>
              <a:t>Usage patterns</a:t>
            </a:r>
          </a:p>
          <a:p>
            <a:pPr lvl="1"/>
            <a:r>
              <a:rPr lang="en-US"/>
              <a:t>Cloud Model (abstraction layers)</a:t>
            </a:r>
          </a:p>
          <a:p>
            <a:endParaRPr lang="en-US"/>
          </a:p>
        </p:txBody>
      </p:sp>
      <p:sp>
        <p:nvSpPr>
          <p:cNvPr id="4" name="Slide Number Placeholder 3"/>
          <p:cNvSpPr>
            <a:spLocks noGrp="1"/>
          </p:cNvSpPr>
          <p:nvPr>
            <p:ph type="sldNum" sz="quarter" idx="10"/>
          </p:nvPr>
        </p:nvSpPr>
        <p:spPr/>
        <p:txBody>
          <a:bodyPr/>
          <a:lstStyle/>
          <a:p>
            <a:fld id="{675416BA-65F7-274A-AD61-D0FA78F3AA6E}" type="slidenum">
              <a:rPr lang="en-US" smtClean="0"/>
              <a:pPr/>
              <a:t>59</a:t>
            </a:fld>
            <a:endParaRPr lang="en-US"/>
          </a:p>
        </p:txBody>
      </p:sp>
      <p:sp>
        <p:nvSpPr>
          <p:cNvPr id="8" name="Slide Image Placeholder 7"/>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606073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9E6B89-C993-43EF-A5B2-1FA42E883F78}" type="slidenum">
              <a:rPr lang="en-US" smtClean="0"/>
              <a:t>6</a:t>
            </a:fld>
            <a:endParaRPr lang="en-US"/>
          </a:p>
        </p:txBody>
      </p:sp>
    </p:spTree>
    <p:extLst>
      <p:ext uri="{BB962C8B-B14F-4D97-AF65-F5344CB8AC3E}">
        <p14:creationId xmlns:p14="http://schemas.microsoft.com/office/powerpoint/2010/main" val="24955579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a:t>REST API Documentation: https://docs.microsoft.com/en-us/rest/api/apimanagement/</a:t>
            </a:r>
          </a:p>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60</a:t>
            </a:fld>
            <a:endParaRPr lang="en-US"/>
          </a:p>
        </p:txBody>
      </p:sp>
    </p:spTree>
    <p:extLst>
      <p:ext uri="{BB962C8B-B14F-4D97-AF65-F5344CB8AC3E}">
        <p14:creationId xmlns:p14="http://schemas.microsoft.com/office/powerpoint/2010/main" val="5541375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61</a:t>
            </a:fld>
            <a:endParaRPr lang="en-US"/>
          </a:p>
        </p:txBody>
      </p:sp>
    </p:spTree>
    <p:extLst>
      <p:ext uri="{BB962C8B-B14F-4D97-AF65-F5344CB8AC3E}">
        <p14:creationId xmlns:p14="http://schemas.microsoft.com/office/powerpoint/2010/main" val="8590389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62</a:t>
            </a:fld>
            <a:endParaRPr lang="en-US"/>
          </a:p>
        </p:txBody>
      </p:sp>
    </p:spTree>
    <p:extLst>
      <p:ext uri="{BB962C8B-B14F-4D97-AF65-F5344CB8AC3E}">
        <p14:creationId xmlns:p14="http://schemas.microsoft.com/office/powerpoint/2010/main" val="35478942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63</a:t>
            </a:fld>
            <a:endParaRPr lang="en-US"/>
          </a:p>
        </p:txBody>
      </p:sp>
    </p:spTree>
    <p:extLst>
      <p:ext uri="{BB962C8B-B14F-4D97-AF65-F5344CB8AC3E}">
        <p14:creationId xmlns:p14="http://schemas.microsoft.com/office/powerpoint/2010/main" val="8811355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64</a:t>
            </a:fld>
            <a:endParaRPr lang="en-US"/>
          </a:p>
        </p:txBody>
      </p:sp>
    </p:spTree>
    <p:extLst>
      <p:ext uri="{BB962C8B-B14F-4D97-AF65-F5344CB8AC3E}">
        <p14:creationId xmlns:p14="http://schemas.microsoft.com/office/powerpoint/2010/main" val="537731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65</a:t>
            </a:fld>
            <a:endParaRPr lang="en-US"/>
          </a:p>
        </p:txBody>
      </p:sp>
    </p:spTree>
    <p:extLst>
      <p:ext uri="{BB962C8B-B14F-4D97-AF65-F5344CB8AC3E}">
        <p14:creationId xmlns:p14="http://schemas.microsoft.com/office/powerpoint/2010/main" val="14952074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66</a:t>
            </a:fld>
            <a:endParaRPr lang="en-US"/>
          </a:p>
        </p:txBody>
      </p:sp>
    </p:spTree>
    <p:extLst>
      <p:ext uri="{BB962C8B-B14F-4D97-AF65-F5344CB8AC3E}">
        <p14:creationId xmlns:p14="http://schemas.microsoft.com/office/powerpoint/2010/main" val="11660095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67</a:t>
            </a:fld>
            <a:endParaRPr lang="en-US"/>
          </a:p>
        </p:txBody>
      </p:sp>
    </p:spTree>
    <p:extLst>
      <p:ext uri="{BB962C8B-B14F-4D97-AF65-F5344CB8AC3E}">
        <p14:creationId xmlns:p14="http://schemas.microsoft.com/office/powerpoint/2010/main" val="583558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489DB6A-E92B-415B-AFB4-9C72D4A9006D}" type="slidenum">
              <a:rPr lang="en-US" smtClean="0"/>
              <a:pPr/>
              <a:t>68</a:t>
            </a:fld>
            <a:endParaRPr lang="en-US"/>
          </a:p>
        </p:txBody>
      </p:sp>
      <p:sp>
        <p:nvSpPr>
          <p:cNvPr id="6" name="Slide Image Placeholder 5"/>
          <p:cNvSpPr>
            <a:spLocks noGrp="1" noRot="1" noChangeAspect="1"/>
          </p:cNvSpPr>
          <p:nvPr>
            <p:ph type="sldImg"/>
          </p:nvPr>
        </p:nvSpPr>
        <p:spPr>
          <a:xfrm>
            <a:off x="384175" y="484188"/>
            <a:ext cx="6096000" cy="3429000"/>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1247145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err="1"/>
              <a:t>SwissRe</a:t>
            </a:r>
            <a:r>
              <a:rPr lang="en-US"/>
              <a:t>, Munich Re, </a:t>
            </a:r>
            <a:r>
              <a:rPr lang="en-US" err="1"/>
              <a:t>Premera</a:t>
            </a:r>
            <a:r>
              <a:rPr lang="en-US"/>
              <a:t>, Bupa UK, Bupa Australia, NHS, Geico</a:t>
            </a:r>
          </a:p>
        </p:txBody>
      </p:sp>
      <p:sp>
        <p:nvSpPr>
          <p:cNvPr id="4" name="Slide Number Placeholder 3"/>
          <p:cNvSpPr>
            <a:spLocks noGrp="1"/>
          </p:cNvSpPr>
          <p:nvPr>
            <p:ph type="sldNum" sz="quarter" idx="10"/>
          </p:nvPr>
        </p:nvSpPr>
        <p:spPr/>
        <p:txBody>
          <a:bodyPr/>
          <a:lstStyle/>
          <a:p>
            <a:fld id="{B19E6B89-C993-43EF-A5B2-1FA42E883F78}" type="slidenum">
              <a:rPr lang="en-US" smtClean="0"/>
              <a:t>7</a:t>
            </a:fld>
            <a:endParaRPr lang="en-US"/>
          </a:p>
        </p:txBody>
      </p:sp>
    </p:spTree>
    <p:extLst>
      <p:ext uri="{BB962C8B-B14F-4D97-AF65-F5344CB8AC3E}">
        <p14:creationId xmlns:p14="http://schemas.microsoft.com/office/powerpoint/2010/main" val="1374918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7/24/20 10:16 AM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10993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s-CO"/>
              <a:t>https://docs.microsoft.com/en-us/azure/api-management/api-management-using-with-vnet</a:t>
            </a:r>
          </a:p>
          <a:p>
            <a:endParaRPr lang="es-CO"/>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82718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18.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1159835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1640237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92808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C3AA73F-B2E3-4AFF-9CF5-9CB4F9A29E4A}" type="datetimeFigureOut">
              <a:rPr lang="en-US" smtClean="0"/>
              <a:t>7/24/20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902BA3-F737-46ED-A812-0C66199AB8BC}" type="slidenum">
              <a:rPr lang="en-US" smtClean="0"/>
              <a:t>‹#›</a:t>
            </a:fld>
            <a:endParaRPr lang="en-US"/>
          </a:p>
        </p:txBody>
      </p:sp>
    </p:spTree>
    <p:extLst>
      <p:ext uri="{BB962C8B-B14F-4D97-AF65-F5344CB8AC3E}">
        <p14:creationId xmlns:p14="http://schemas.microsoft.com/office/powerpoint/2010/main" val="10501644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2445460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5066293" y="6566924"/>
            <a:ext cx="2059410"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251382552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351269555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 Placeholder 6"/>
          <p:cNvSpPr>
            <a:spLocks noGrp="1"/>
          </p:cNvSpPr>
          <p:nvPr>
            <p:ph type="body" sz="quarter" idx="13"/>
          </p:nvPr>
        </p:nvSpPr>
        <p:spPr>
          <a:xfrm>
            <a:off x="402336" y="1143000"/>
            <a:ext cx="11173968" cy="4956048"/>
          </a:xfrm>
        </p:spPr>
        <p:txBody>
          <a:bodyPr/>
          <a:lstStyle>
            <a:lvl1pPr>
              <a:defRPr sz="2000"/>
            </a:lvl1pPr>
            <a:lvl2pPr>
              <a:buSzPct val="90000"/>
              <a:defRPr sz="18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65703557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1792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solidFill>
                  <a:schemeClr val="bg1">
                    <a:lumMod val="50000"/>
                  </a:schemeClr>
                </a:soli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solidFill>
                  <a:schemeClr val="bg1">
                    <a:lumMod val="50000"/>
                  </a:schemeClr>
                </a:soli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4" name="Rectangle 3"/>
          <p:cNvSpPr/>
          <p:nvPr userDrawn="1"/>
        </p:nvSpPr>
        <p:spPr>
          <a:xfrm>
            <a:off x="277180" y="5923422"/>
            <a:ext cx="2290228" cy="651821"/>
          </a:xfrm>
          <a:prstGeom prst="rect">
            <a:avLst/>
          </a:prstGeom>
        </p:spPr>
        <p:txBody>
          <a:bodyPr wrap="none" lIns="179285" tIns="143428" rIns="179285" bIns="143428">
            <a:spAutoFit/>
          </a:bodyPr>
          <a:lstStyle/>
          <a:p>
            <a:r>
              <a:rPr lang="en-US" sz="2353">
                <a:gradFill>
                  <a:gsLst>
                    <a:gs pos="2597">
                      <a:schemeClr val="tx1"/>
                    </a:gs>
                    <a:gs pos="18182">
                      <a:schemeClr val="tx1"/>
                    </a:gs>
                  </a:gsLst>
                  <a:lin ang="5400000" scaled="1"/>
                </a:gradFill>
              </a:rPr>
              <a:t>#Integrate2017</a:t>
            </a:r>
          </a:p>
        </p:txBody>
      </p:sp>
    </p:spTree>
    <p:extLst>
      <p:ext uri="{BB962C8B-B14F-4D97-AF65-F5344CB8AC3E}">
        <p14:creationId xmlns:p14="http://schemas.microsoft.com/office/powerpoint/2010/main" val="3600484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526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6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34528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74014997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63225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3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18121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44766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F1792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56905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63221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1737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1792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765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8252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F1792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Additional Resources/Links</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p:cNvPicPr>
            <a:picLocks noChangeAspect="1"/>
          </p:cNvPicPr>
          <p:nvPr userDrawn="1"/>
        </p:nvPicPr>
        <p:blipFill>
          <a:blip r:embed="rId2"/>
          <a:stretch>
            <a:fillRect/>
          </a:stretch>
        </p:blipFill>
        <p:spPr>
          <a:xfrm>
            <a:off x="269239" y="6297935"/>
            <a:ext cx="1422451" cy="304854"/>
          </a:xfrm>
          <a:prstGeom prst="rect">
            <a:avLst/>
          </a:prstGeom>
        </p:spPr>
      </p:pic>
    </p:spTree>
    <p:extLst>
      <p:ext uri="{BB962C8B-B14F-4D97-AF65-F5344CB8AC3E}">
        <p14:creationId xmlns:p14="http://schemas.microsoft.com/office/powerpoint/2010/main" val="239692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6077917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F1792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8565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480931078"/>
      </p:ext>
    </p:extLst>
  </p:cSld>
  <p:clrMapOvr>
    <a:masterClrMapping/>
  </p:clrMapOvr>
  <p:transition spd="slow">
    <p:cove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911224045"/>
      </p:ext>
    </p:extLst>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7/24/20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41195706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2843821460"/>
      </p:ext>
    </p:extLst>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92429075"/>
      </p:ext>
    </p:extLst>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490959099"/>
      </p:ext>
    </p:extLst>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smtClean="0"/>
              <a:t>7/24/20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63015498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2065977908"/>
      </p:ext>
    </p:extLst>
  </p:cSld>
  <p:clrMapOvr>
    <a:masterClrMapping/>
  </p:clrMapOvr>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279254061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5618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128050699"/>
      </p:ext>
    </p:extLst>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269218702"/>
      </p:ext>
    </p:extLst>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2160611785"/>
      </p:ext>
    </p:extLst>
  </p:cSld>
  <p:clrMapOvr>
    <a:masterClrMapping/>
  </p:clrMapOvr>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9386" y="13889"/>
            <a:ext cx="1520068" cy="560880"/>
          </a:xfrm>
          <a:prstGeom prst="rect">
            <a:avLst/>
          </a:prstGeom>
        </p:spPr>
      </p:pic>
    </p:spTree>
    <p:extLst>
      <p:ext uri="{BB962C8B-B14F-4D97-AF65-F5344CB8AC3E}">
        <p14:creationId xmlns:p14="http://schemas.microsoft.com/office/powerpoint/2010/main" val="235134197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158247530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427824585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94288382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solidFill>
                  <a:schemeClr val="bg1">
                    <a:lumMod val="50000"/>
                  </a:schemeClr>
                </a:solidFill>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lvl1pPr>
              <a:defRPr sz="1000">
                <a:solidFill>
                  <a:schemeClr val="bg1">
                    <a:lumMod val="50000"/>
                  </a:schemeClr>
                </a:solidFill>
                <a:latin typeface="Segoe UI" panose="020B0502040204020203" pitchFamily="34" charset="0"/>
                <a:cs typeface="Segoe UI" panose="020B0502040204020203" pitchFamily="34" charset="0"/>
              </a:defRPr>
            </a:lvl1pPr>
          </a:lstStyle>
          <a:p>
            <a:fld id="{AFFF257A-30C5-4AFB-911B-BE4CEEA1EA82}" type="slidenum">
              <a:rPr lang="en-US" smtClean="0"/>
              <a:pPr/>
              <a:t>‹#›</a:t>
            </a:fld>
            <a:endParaRPr lang="en-US"/>
          </a:p>
        </p:txBody>
      </p:sp>
    </p:spTree>
    <p:extLst>
      <p:ext uri="{BB962C8B-B14F-4D97-AF65-F5344CB8AC3E}">
        <p14:creationId xmlns:p14="http://schemas.microsoft.com/office/powerpoint/2010/main" val="197178076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36271058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954132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29376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77941408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92007237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66232364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86819861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3438382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8309766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88120561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415831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279140417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82114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769379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83709171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276962819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204588707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a:solidFill>
                <a:schemeClr val="tx1"/>
              </a:solidFill>
            </a:endParaRPr>
          </a:p>
        </p:txBody>
      </p:sp>
    </p:spTree>
    <p:extLst>
      <p:ext uri="{BB962C8B-B14F-4D97-AF65-F5344CB8AC3E}">
        <p14:creationId xmlns:p14="http://schemas.microsoft.com/office/powerpoint/2010/main" val="226125042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a:solidFill>
                <a:schemeClr val="tx1"/>
              </a:solidFill>
            </a:endParaRPr>
          </a:p>
        </p:txBody>
      </p:sp>
    </p:spTree>
    <p:extLst>
      <p:ext uri="{BB962C8B-B14F-4D97-AF65-F5344CB8AC3E}">
        <p14:creationId xmlns:p14="http://schemas.microsoft.com/office/powerpoint/2010/main" val="365410500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a:solidFill>
                <a:schemeClr val="tx1"/>
              </a:solidFill>
            </a:endParaRPr>
          </a:p>
        </p:txBody>
      </p:sp>
    </p:spTree>
    <p:extLst>
      <p:ext uri="{BB962C8B-B14F-4D97-AF65-F5344CB8AC3E}">
        <p14:creationId xmlns:p14="http://schemas.microsoft.com/office/powerpoint/2010/main" val="330364576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a:solidFill>
                <a:schemeClr val="tx1"/>
              </a:solidFill>
            </a:endParaRPr>
          </a:p>
        </p:txBody>
      </p:sp>
    </p:spTree>
    <p:extLst>
      <p:ext uri="{BB962C8B-B14F-4D97-AF65-F5344CB8AC3E}">
        <p14:creationId xmlns:p14="http://schemas.microsoft.com/office/powerpoint/2010/main" val="201496409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279911329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0"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00" b="1">
                <a:solidFill>
                  <a:schemeClr val="bg1"/>
                </a:solidFill>
              </a:rPr>
              <a:t>Conditions and Terms of Use</a:t>
            </a:r>
          </a:p>
          <a:p>
            <a:pPr fontAlgn="auto">
              <a:defRPr/>
            </a:pPr>
            <a:r>
              <a:rPr lang="en-US" sz="1500">
                <a:solidFill>
                  <a:schemeClr val="accent1"/>
                </a:solidFill>
              </a:rPr>
              <a:t>Microsoft Confidential</a:t>
            </a:r>
          </a:p>
          <a:p>
            <a:pPr fontAlgn="auto">
              <a:defRPr/>
            </a:pPr>
            <a:r>
              <a:rPr lang="en-US" sz="180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0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0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00">
              <a:solidFill>
                <a:schemeClr val="bg1"/>
              </a:solidFill>
            </a:endParaRPr>
          </a:p>
          <a:p>
            <a:pPr fontAlgn="auto">
              <a:defRPr/>
            </a:pPr>
            <a:r>
              <a:rPr lang="en-US" sz="2300" b="1">
                <a:solidFill>
                  <a:schemeClr val="bg1"/>
                </a:solidFill>
              </a:rPr>
              <a:t>Copyright and Trademarks </a:t>
            </a:r>
          </a:p>
          <a:p>
            <a:pPr fontAlgn="auto">
              <a:defRPr/>
            </a:pPr>
            <a:r>
              <a:rPr lang="en-US" sz="1500">
                <a:solidFill>
                  <a:schemeClr val="accent1"/>
                </a:solidFill>
              </a:rPr>
              <a:t>© 2015 Microsoft Corporation. All rights reserved.</a:t>
            </a:r>
          </a:p>
          <a:p>
            <a:pPr fontAlgn="auto">
              <a:defRPr/>
            </a:pPr>
            <a:r>
              <a:rPr lang="en-US" sz="180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0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00">
                <a:solidFill>
                  <a:schemeClr val="bg1"/>
                </a:solidFill>
              </a:rPr>
              <a:t>For more information, see </a:t>
            </a:r>
            <a:r>
              <a:rPr lang="en-US" sz="1800" b="1">
                <a:solidFill>
                  <a:schemeClr val="bg1"/>
                </a:solidFill>
              </a:rPr>
              <a:t>Use of Microsoft Copyrighted Content </a:t>
            </a:r>
            <a:r>
              <a:rPr lang="en-US" sz="1800">
                <a:solidFill>
                  <a:schemeClr val="bg1"/>
                </a:solidFill>
              </a:rPr>
              <a:t>at</a:t>
            </a:r>
            <a:br>
              <a:rPr lang="en-US" sz="1800">
                <a:solidFill>
                  <a:schemeClr val="bg1"/>
                </a:solidFill>
              </a:rPr>
            </a:br>
            <a:r>
              <a:rPr lang="en-US" sz="1800">
                <a:solidFill>
                  <a:srgbClr val="FF0000"/>
                </a:solidFill>
                <a:hlinkClick r:id="rId2"/>
              </a:rPr>
              <a:t>http://www.microsoft.com/about/legal/permissions/</a:t>
            </a:r>
            <a:endParaRPr lang="en-US" sz="1800">
              <a:solidFill>
                <a:srgbClr val="FF0000"/>
              </a:solidFill>
            </a:endParaRPr>
          </a:p>
          <a:p>
            <a:pPr fontAlgn="auto">
              <a:defRPr/>
            </a:pPr>
            <a:r>
              <a:rPr lang="en-US" sz="1800">
                <a:solidFill>
                  <a:schemeClr val="bg1"/>
                </a:solidFill>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3"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t>Microsoft Confidential</a:t>
            </a:r>
          </a:p>
        </p:txBody>
      </p:sp>
      <p:sp>
        <p:nvSpPr>
          <p:cNvPr id="4"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a:p>
        </p:txBody>
      </p:sp>
    </p:spTree>
    <p:extLst>
      <p:ext uri="{BB962C8B-B14F-4D97-AF65-F5344CB8AC3E}">
        <p14:creationId xmlns:p14="http://schemas.microsoft.com/office/powerpoint/2010/main" val="229120981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a:t>Presenter</a:t>
            </a:r>
          </a:p>
        </p:txBody>
      </p:sp>
    </p:spTree>
    <p:extLst>
      <p:ext uri="{BB962C8B-B14F-4D97-AF65-F5344CB8AC3E}">
        <p14:creationId xmlns:p14="http://schemas.microsoft.com/office/powerpoint/2010/main" val="310452037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68369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00084304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052433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91715360"/>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7634695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5702889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9054571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a:solidFill>
                  <a:srgbClr val="92D050"/>
                </a:solidFill>
              </a:rPr>
              <a:t>Demo</a:t>
            </a:r>
            <a:endParaRPr lang="en-US">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58700465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5568004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93952219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58563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252846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9"/>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016563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12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766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120" marR="0" lvl="1" indent="-504120" algn="l" defTabSz="914192" rtl="0" eaLnBrk="1" fontAlgn="auto" latinLnBrk="0" hangingPunct="1">
              <a:lnSpc>
                <a:spcPct val="90000"/>
              </a:lnSpc>
              <a:spcBef>
                <a:spcPts val="1200"/>
              </a:spcBef>
              <a:spcAft>
                <a:spcPts val="0"/>
              </a:spcAft>
              <a:buClr>
                <a:schemeClr val="tx1"/>
              </a:buClr>
              <a:buSzPct val="90000"/>
              <a:tabLst/>
            </a:pPr>
            <a:r>
              <a:rPr lang="en-US"/>
              <a:t>Second level</a:t>
            </a:r>
          </a:p>
          <a:p>
            <a:pPr marL="504120" marR="0" lvl="2" indent="-504120" algn="l" defTabSz="914192" rtl="0" eaLnBrk="1" fontAlgn="auto" latinLnBrk="0" hangingPunct="1">
              <a:lnSpc>
                <a:spcPct val="90000"/>
              </a:lnSpc>
              <a:spcBef>
                <a:spcPts val="1200"/>
              </a:spcBef>
              <a:spcAft>
                <a:spcPts val="0"/>
              </a:spcAft>
              <a:buClr>
                <a:schemeClr val="tx1"/>
              </a:buClr>
              <a:buSzPct val="90000"/>
              <a:tabLst/>
            </a:pPr>
            <a:r>
              <a:rPr lang="en-US"/>
              <a:t>Third level</a:t>
            </a:r>
          </a:p>
          <a:p>
            <a:pPr marL="504120" marR="0" lvl="3" indent="-504120" algn="l" defTabSz="914192" rtl="0" eaLnBrk="1" fontAlgn="auto" latinLnBrk="0" hangingPunct="1">
              <a:lnSpc>
                <a:spcPct val="90000"/>
              </a:lnSpc>
              <a:spcBef>
                <a:spcPts val="1200"/>
              </a:spcBef>
              <a:spcAft>
                <a:spcPts val="0"/>
              </a:spcAft>
              <a:buClr>
                <a:schemeClr val="tx1"/>
              </a:buClr>
              <a:buSzPct val="90000"/>
              <a:tabLst/>
            </a:pPr>
            <a:r>
              <a:rPr lang="en-US"/>
              <a:t>Fourth level</a:t>
            </a:r>
          </a:p>
          <a:p>
            <a:pPr marL="504120" marR="0" lvl="4" indent="-504120" algn="l" defTabSz="914192"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63419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65" indent="-227165">
              <a:spcBef>
                <a:spcPts val="1200"/>
              </a:spcBef>
              <a:buClr>
                <a:schemeClr val="tx1"/>
              </a:buClr>
              <a:buFont typeface="Wingdings" panose="05000000000000000000" pitchFamily="2" charset="2"/>
              <a:buChar char=""/>
              <a:defRPr sz="2941" b="0">
                <a:latin typeface="+mn-lt"/>
              </a:defRPr>
            </a:lvl1pPr>
            <a:lvl2pPr marL="418545" indent="-168040">
              <a:buFont typeface="Wingdings" panose="05000000000000000000" pitchFamily="2" charset="2"/>
              <a:buChar char=""/>
              <a:defRPr sz="2353" b="0"/>
            </a:lvl2pPr>
            <a:lvl3pPr marL="627039" indent="-185155">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281623" indent="-281623">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5" indent="-336080">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5" indent="-336080">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165" marR="0" lvl="1"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65" marR="0" lvl="2"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65" marR="0" lvl="3"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65" marR="0" lvl="4"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36229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483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Drag picture to placeholder or click icon to add</a:t>
            </a:r>
          </a:p>
        </p:txBody>
      </p:sp>
      <p:sp>
        <p:nvSpPr>
          <p:cNvPr id="5" name="Rectangle 4"/>
          <p:cNvSpPr/>
          <p:nvPr/>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Click to 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2881443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145388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16007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3355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95855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32324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287830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22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7440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3" y="289512"/>
            <a:ext cx="6904778" cy="899665"/>
          </a:xfrm>
        </p:spPr>
        <p:txBody>
          <a:bodyPr/>
          <a:lstStyle>
            <a:lvl1pPr>
              <a:defRPr sz="3920"/>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a:t>Click to 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p:nvPicPr>
        <p:blipFill rotWithShape="1">
          <a:blip r:embed="rId2"/>
          <a:srcRect l="17119" r="5881"/>
          <a:stretch/>
        </p:blipFill>
        <p:spPr>
          <a:xfrm>
            <a:off x="0" y="0"/>
            <a:ext cx="4828867" cy="6858623"/>
          </a:xfrm>
          <a:prstGeom prst="rect">
            <a:avLst/>
          </a:prstGeom>
        </p:spPr>
      </p:pic>
    </p:spTree>
    <p:extLst>
      <p:ext uri="{BB962C8B-B14F-4D97-AF65-F5344CB8AC3E}">
        <p14:creationId xmlns:p14="http://schemas.microsoft.com/office/powerpoint/2010/main" val="323019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77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712301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00028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028142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For more information, see Use of Microsoft Copyrighted Content at</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a:ln>
                  <a:noFill/>
                </a:ln>
                <a:solidFill>
                  <a:srgbClr val="000000">
                    <a:alpha val="87000"/>
                  </a:srgbClr>
                </a:solidFill>
                <a:effectLst/>
                <a:uLnTx/>
                <a:uFillTx/>
                <a:latin typeface="Calibri" panose="020F0502020204030204"/>
                <a:ea typeface="+mn-ea"/>
                <a:cs typeface="+mn-cs"/>
                <a:hlinkClick r:id="rId2"/>
              </a:rPr>
              <a:t>http://www.microsoft.com/about/legal/permissions/</a:t>
            </a:r>
            <a:endParaRPr kumimoji="0" lang="en-US" sz="1333"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000000"/>
                </a:solidFill>
                <a:effectLst/>
                <a:uLnTx/>
                <a:uFillTx/>
                <a:latin typeface="Calibri" panose="020F0502020204030204"/>
                <a:ea typeface="+mn-ea"/>
                <a:cs typeface="+mn-cs"/>
              </a:rPr>
              <a:t>Conditions and Terms of Use</a:t>
            </a:r>
            <a:endParaRPr kumimoji="0" lang="en-US" sz="1467"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000000"/>
                </a:solidFill>
                <a:effectLst/>
                <a:uLnTx/>
                <a:uFillTx/>
                <a:latin typeface="Calibri" panose="020F0502020204030204"/>
                <a:ea typeface="+mn-ea"/>
                <a:cs typeface="+mn-cs"/>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277EB5"/>
                </a:solidFill>
                <a:effectLst/>
                <a:uLnTx/>
                <a:uFillTx/>
                <a:latin typeface="Calibri" panose="020F0502020204030204"/>
                <a:ea typeface="+mn-ea"/>
                <a:cs typeface="+mn-cs"/>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277EB5"/>
                </a:solidFill>
                <a:effectLst/>
                <a:uLnTx/>
                <a:uFillTx/>
                <a:latin typeface="Calibri" panose="020F0502020204030204"/>
                <a:ea typeface="+mn-ea"/>
                <a:cs typeface="+mn-cs"/>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85" rtl="0" eaLnBrk="1" fontAlgn="auto" latinLnBrk="0" hangingPunct="1">
              <a:lnSpc>
                <a:spcPct val="100000"/>
              </a:lnSpc>
              <a:spcBef>
                <a:spcPts val="0"/>
              </a:spcBef>
              <a:spcAft>
                <a:spcPts val="800"/>
              </a:spcAft>
              <a:buClrTx/>
              <a:buSzTx/>
              <a:buFontTx/>
              <a:buNone/>
              <a:tabLst/>
              <a:defRPr/>
            </a:pPr>
            <a:endParaRPr kumimoji="0" lang="en-US" sz="1333"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7585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3668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970937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6239360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8"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98177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7267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527991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299734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154180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33173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1050785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5844110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438467" cy="1499840"/>
          </a:xfrm>
          <a:prstGeom prst="rect">
            <a:avLst/>
          </a:prstGeom>
          <a:noFill/>
          <a:ln>
            <a:noFill/>
          </a:ln>
        </p:spPr>
        <p:txBody>
          <a:bodyPr vert="horz" wrap="square" lIns="243840" tIns="182880" rIns="121920" bIns="60960" rtlCol="0" anchor="t" anchorCtr="0">
            <a:noAutofit/>
          </a:bodyPr>
          <a:lstStyle/>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914400" rtl="0" eaLnBrk="1" fontAlgn="auto" latinLnBrk="0" hangingPunct="1">
              <a:lnSpc>
                <a:spcPct val="90000"/>
              </a:lnSpc>
              <a:spcBef>
                <a:spcPts val="0"/>
              </a:spcBef>
              <a:spcAft>
                <a:spcPts val="800"/>
              </a:spcAft>
              <a:buClrTx/>
              <a:buSzTx/>
              <a:buFontTx/>
              <a:buNone/>
              <a:tabLst/>
              <a:defRPr/>
            </a:pPr>
            <a:endParaRPr kumimoji="0" lang="en-US" sz="1100" b="0" i="0" u="none" strike="noStrike" kern="1200" cap="none" spc="0" normalizeH="0" baseline="0" noProof="0">
              <a:ln>
                <a:noFill/>
              </a:ln>
              <a:solidFill>
                <a:srgbClr val="3F3F3F">
                  <a:alpha val="87000"/>
                </a:srgbClr>
              </a:solidFill>
              <a:effectLst/>
              <a:uLnTx/>
              <a:uFillTx/>
              <a:latin typeface="Segoe UI" panose="020B0502040204020203" pitchFamily="34" charset="0"/>
              <a:ea typeface="+mn-ea"/>
              <a:cs typeface="Segoe UI" panose="020B0502040204020203" pitchFamily="34" charset="0"/>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Conditions and Terms of Use</a:t>
            </a:r>
            <a:endParaRPr kumimoji="0" lang="en-US" sz="1467"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prstClr val="black"/>
                </a:solidFill>
                <a:effectLst/>
                <a:uLnTx/>
                <a:uFillTx/>
                <a:latin typeface="Calibri" panose="020F0502020204030204"/>
                <a:ea typeface="+mn-ea"/>
                <a:cs typeface="+mn-cs"/>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277EB5"/>
                </a:solidFill>
                <a:effectLst/>
                <a:uLnTx/>
                <a:uFillTx/>
                <a:latin typeface="Segoe UI" panose="020B0502040204020203" pitchFamily="34" charset="0"/>
                <a:ea typeface="+mn-ea"/>
                <a:cs typeface="Segoe UI" panose="020B0502040204020203" pitchFamily="34" charset="0"/>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277EB5"/>
                </a:solidFill>
                <a:effectLst/>
                <a:uLnTx/>
                <a:uFillTx/>
                <a:latin typeface="Segoe UI" panose="020B0502040204020203" pitchFamily="34" charset="0"/>
                <a:ea typeface="+mn-ea"/>
                <a:cs typeface="Segoe UI" panose="020B0502040204020203" pitchFamily="34" charset="0"/>
              </a:rPr>
              <a:t>© 2015 Microsoft Corporation. All rights reserved.</a:t>
            </a:r>
          </a:p>
        </p:txBody>
      </p:sp>
      <p:sp>
        <p:nvSpPr>
          <p:cNvPr id="10" name="TextBox 9"/>
          <p:cNvSpPr txBox="1"/>
          <p:nvPr userDrawn="1"/>
        </p:nvSpPr>
        <p:spPr>
          <a:xfrm>
            <a:off x="304800" y="707073"/>
            <a:ext cx="11438467" cy="2438400"/>
          </a:xfrm>
          <a:prstGeom prst="rect">
            <a:avLst/>
          </a:prstGeom>
          <a:noFill/>
          <a:ln>
            <a:noFill/>
          </a:ln>
        </p:spPr>
        <p:txBody>
          <a:bodyPr vert="horz" wrap="square" lIns="243840" tIns="182880" rIns="121920" bIns="60960" rtlCol="0" anchor="t" anchorCtr="0">
            <a:norm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100" b="0" i="0" u="none" strike="noStrike" kern="1200" cap="none" spc="0" normalizeH="0" baseline="0" noProof="0">
              <a:ln>
                <a:noFill/>
              </a:ln>
              <a:solidFill>
                <a:srgbClr val="3F3F3F">
                  <a:alpha val="87000"/>
                </a:srgb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2792910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29354280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18300596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For more information, see Use of Microsoft Copyrighted Content at</a:t>
            </a:r>
          </a:p>
          <a:p>
            <a:pPr marL="0" marR="0" lvl="0" indent="0" algn="ctr" defTabSz="609585"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a:ln>
                  <a:noFill/>
                </a:ln>
                <a:solidFill>
                  <a:srgbClr val="000000">
                    <a:alpha val="87000"/>
                  </a:srgbClr>
                </a:solidFill>
                <a:effectLst/>
                <a:uLnTx/>
                <a:uFillTx/>
                <a:latin typeface="Calibri" panose="020F0502020204030204"/>
                <a:ea typeface="+mn-ea"/>
                <a:cs typeface="+mn-cs"/>
                <a:hlinkClick r:id="rId2"/>
              </a:rPr>
              <a:t>http://www.microsoft.com/about/legal/permissions/</a:t>
            </a:r>
            <a:endParaRPr kumimoji="0" lang="en-US" sz="1333"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000000"/>
                </a:solidFill>
                <a:effectLst/>
                <a:uLnTx/>
                <a:uFillTx/>
                <a:latin typeface="Calibri" panose="020F0502020204030204"/>
                <a:ea typeface="+mn-ea"/>
                <a:cs typeface="+mn-cs"/>
              </a:rPr>
              <a:t>Conditions and Terms of Use</a:t>
            </a:r>
            <a:endParaRPr kumimoji="0" lang="en-US" sz="1467"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srgbClr val="000000"/>
                </a:solidFill>
                <a:effectLst/>
                <a:uLnTx/>
                <a:uFillTx/>
                <a:latin typeface="Calibri" panose="020F0502020204030204"/>
                <a:ea typeface="+mn-ea"/>
                <a:cs typeface="+mn-cs"/>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277EB5"/>
                </a:solidFill>
                <a:effectLst/>
                <a:uLnTx/>
                <a:uFillTx/>
                <a:latin typeface="Calibri" panose="020F0502020204030204"/>
                <a:ea typeface="+mn-ea"/>
                <a:cs typeface="+mn-cs"/>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277EB5"/>
                </a:solidFill>
                <a:effectLst/>
                <a:uLnTx/>
                <a:uFillTx/>
                <a:latin typeface="Calibri" panose="020F0502020204030204"/>
                <a:ea typeface="+mn-ea"/>
                <a:cs typeface="+mn-cs"/>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85"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85" rtl="0" eaLnBrk="1" fontAlgn="auto" latinLnBrk="0" hangingPunct="1">
              <a:lnSpc>
                <a:spcPct val="100000"/>
              </a:lnSpc>
              <a:spcBef>
                <a:spcPts val="0"/>
              </a:spcBef>
              <a:spcAft>
                <a:spcPts val="800"/>
              </a:spcAft>
              <a:buClrTx/>
              <a:buSzTx/>
              <a:buFontTx/>
              <a:buNone/>
              <a:tabLst/>
              <a:defRPr/>
            </a:pPr>
            <a:endParaRPr kumimoji="0" lang="en-US" sz="1333"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62933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 Placeholder 6"/>
          <p:cNvSpPr>
            <a:spLocks noGrp="1"/>
          </p:cNvSpPr>
          <p:nvPr>
            <p:ph type="body" sz="quarter" idx="13"/>
          </p:nvPr>
        </p:nvSpPr>
        <p:spPr>
          <a:xfrm>
            <a:off x="402336" y="1143000"/>
            <a:ext cx="11173968" cy="4956048"/>
          </a:xfrm>
        </p:spPr>
        <p:txBody>
          <a:bodyPr/>
          <a:lstStyle>
            <a:lvl1pPr>
              <a:defRPr sz="2000"/>
            </a:lvl1pPr>
            <a:lvl2pPr>
              <a:buSzPct val="90000"/>
              <a:defRPr sz="18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9573640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1922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15627714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679039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43027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3408046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95264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13700180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9645604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7982457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5073389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32049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3929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1412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05274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866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754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2699281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7325183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43906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0232978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266324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8"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97483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9"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1323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261904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616139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6136101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04206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18739873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12348606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a:ln>
                  <a:noFill/>
                </a:ln>
                <a:solidFill>
                  <a:srgbClr val="3F3F3F">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a:ln>
                  <a:noFill/>
                </a:ln>
                <a:solidFill>
                  <a:srgbClr val="3F3F3F">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a:ln>
                  <a:noFill/>
                </a:ln>
                <a:solidFill>
                  <a:srgbClr val="3F3F3F">
                    <a:alpha val="87000"/>
                  </a:srgbClr>
                </a:solidFill>
                <a:effectLst/>
                <a:uLnTx/>
                <a:uFillTx/>
                <a:latin typeface="Calibri" panose="020F0502020204030204"/>
                <a:ea typeface="+mn-ea"/>
                <a:cs typeface="+mn-cs"/>
              </a:rPr>
              <a:t>For more information, see Use of Microsoft Copyrighted Content at</a:t>
            </a:r>
          </a:p>
          <a:p>
            <a:pPr marL="0" marR="0" lvl="0" indent="0" algn="ctr" defTabSz="914400" rtl="0" eaLnBrk="1" fontAlgn="auto" latinLnBrk="0" hangingPunct="1">
              <a:lnSpc>
                <a:spcPct val="90000"/>
              </a:lnSpc>
              <a:spcBef>
                <a:spcPts val="0"/>
              </a:spcBef>
              <a:spcAft>
                <a:spcPts val="800"/>
              </a:spcAft>
              <a:buClrTx/>
              <a:buSzTx/>
              <a:buFontTx/>
              <a:buNone/>
              <a:tabLst/>
              <a:defRPr/>
            </a:pPr>
            <a:r>
              <a:rPr kumimoji="0" lang="en-US" sz="1333" b="0" i="0" u="none" strike="noStrike" kern="1200" cap="none" spc="0" normalizeH="0" baseline="0" noProof="0">
                <a:ln>
                  <a:noFill/>
                </a:ln>
                <a:solidFill>
                  <a:srgbClr val="3F3F3F">
                    <a:alpha val="87000"/>
                  </a:srgbClr>
                </a:solidFill>
                <a:effectLst/>
                <a:uLnTx/>
                <a:uFillTx/>
                <a:latin typeface="Calibri" panose="020F0502020204030204"/>
                <a:ea typeface="+mn-ea"/>
                <a:cs typeface="+mn-cs"/>
                <a:hlinkClick r:id="rId2"/>
              </a:rPr>
              <a:t>http://www.microsoft.com/about/legal/permissions/</a:t>
            </a:r>
            <a:endParaRPr kumimoji="0" lang="en-US" sz="1333" b="0" i="0" u="none" strike="noStrike" kern="1200" cap="none" spc="0" normalizeH="0" baseline="0" noProof="0">
              <a:ln>
                <a:noFill/>
              </a:ln>
              <a:solidFill>
                <a:srgbClr val="3F3F3F">
                  <a:alpha val="87000"/>
                </a:srgbClr>
              </a:solidFill>
              <a:effectLst/>
              <a:uLnTx/>
              <a:uFillTx/>
              <a:latin typeface="Calibri" panose="020F0502020204030204"/>
              <a:ea typeface="+mn-ea"/>
              <a:cs typeface="+mn-cs"/>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prstClr val="black"/>
                </a:solidFill>
                <a:effectLst/>
                <a:uLnTx/>
                <a:uFillTx/>
                <a:latin typeface="Calibri" panose="020F0502020204030204"/>
                <a:ea typeface="+mn-ea"/>
                <a:cs typeface="+mn-cs"/>
              </a:rPr>
              <a:t>Conditions and Terms of Use</a:t>
            </a:r>
            <a:endParaRPr kumimoji="0" lang="en-US" sz="146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a:ln>
                  <a:noFill/>
                </a:ln>
                <a:solidFill>
                  <a:prstClr val="black"/>
                </a:solidFill>
                <a:effectLst/>
                <a:uLnTx/>
                <a:uFillTx/>
                <a:latin typeface="Calibri" panose="020F0502020204030204"/>
                <a:ea typeface="+mn-ea"/>
                <a:cs typeface="+mn-cs"/>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277EB5"/>
                </a:solidFill>
                <a:effectLst/>
                <a:uLnTx/>
                <a:uFillTx/>
                <a:latin typeface="Calibri" panose="020F0502020204030204"/>
                <a:ea typeface="+mn-ea"/>
                <a:cs typeface="+mn-cs"/>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277EB5"/>
                </a:solidFill>
                <a:effectLst/>
                <a:uLnTx/>
                <a:uFillTx/>
                <a:latin typeface="Calibri" panose="020F0502020204030204"/>
                <a:ea typeface="+mn-ea"/>
                <a:cs typeface="+mn-cs"/>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a:ln>
                  <a:noFill/>
                </a:ln>
                <a:solidFill>
                  <a:srgbClr val="3F3F3F">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a:ln>
                  <a:noFill/>
                </a:ln>
                <a:solidFill>
                  <a:srgbClr val="3F3F3F">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333" b="0" i="0" u="none" strike="noStrike" kern="1200" cap="none" spc="0" normalizeH="0" baseline="0" noProof="0">
                <a:ln>
                  <a:noFill/>
                </a:ln>
                <a:solidFill>
                  <a:srgbClr val="3F3F3F">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333" b="0" i="0" u="none" strike="noStrike" kern="1200" cap="none" spc="0" normalizeH="0" baseline="0" noProof="0">
              <a:ln>
                <a:noFill/>
              </a:ln>
              <a:solidFill>
                <a:srgbClr val="3F3F3F">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0928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3868857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633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155529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159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Photo_Option 1 - Preferre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35"/>
          <a:stretch/>
        </p:blipFill>
        <p:spPr>
          <a:xfrm flipH="1">
            <a:off x="0" y="2"/>
            <a:ext cx="12190264" cy="6857996"/>
          </a:xfrm>
          <a:prstGeom prst="rect">
            <a:avLst/>
          </a:prstGeom>
        </p:spPr>
      </p:pic>
      <p:sp>
        <p:nvSpPr>
          <p:cNvPr id="2" name="Rectangle 1"/>
          <p:cNvSpPr/>
          <p:nvPr/>
        </p:nvSpPr>
        <p:spPr bwMode="auto">
          <a:xfrm>
            <a:off x="269239" y="2084172"/>
            <a:ext cx="6274974" cy="3586208"/>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baseline="0">
                <a:gradFill>
                  <a:gsLst>
                    <a:gs pos="57576">
                      <a:srgbClr val="FFFFFF"/>
                    </a:gs>
                    <a:gs pos="35000">
                      <a:srgbClr val="FFFFFF"/>
                    </a:gs>
                  </a:gsLst>
                  <a:lin ang="5400000" scaled="0"/>
                </a:gradFill>
              </a:defRPr>
            </a:lvl1pPr>
          </a:lstStyle>
          <a:p>
            <a:pPr lvl="0"/>
            <a:r>
              <a:rPr lang="en-US"/>
              <a:t>Speaker Name</a:t>
            </a:r>
          </a:p>
          <a:p>
            <a:pPr lvl="0"/>
            <a:r>
              <a:rPr lang="en-US"/>
              <a:t>Title</a:t>
            </a:r>
          </a:p>
          <a:p>
            <a:pPr lvl="0"/>
            <a:r>
              <a:rPr lang="en-US"/>
              <a:t>Customer Service and Support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0090" y="470009"/>
            <a:ext cx="1228189" cy="263936"/>
          </a:xfrm>
          <a:prstGeom prst="rect">
            <a:avLst/>
          </a:prstGeom>
        </p:spPr>
      </p:pic>
    </p:spTree>
    <p:extLst>
      <p:ext uri="{BB962C8B-B14F-4D97-AF65-F5344CB8AC3E}">
        <p14:creationId xmlns:p14="http://schemas.microsoft.com/office/powerpoint/2010/main" val="110801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b="35"/>
          <a:stretch/>
        </p:blipFill>
        <p:spPr>
          <a:xfrm flipH="1">
            <a:off x="0" y="2"/>
            <a:ext cx="12190264" cy="6857996"/>
          </a:xfrm>
          <a:prstGeom prst="rect">
            <a:avLst/>
          </a:prstGeom>
        </p:spPr>
      </p:pic>
      <p:sp>
        <p:nvSpPr>
          <p:cNvPr id="12" name="Rectangle 11"/>
          <p:cNvSpPr/>
          <p:nvPr/>
        </p:nvSpPr>
        <p:spPr bwMode="auto">
          <a:xfrm>
            <a:off x="269239" y="2084172"/>
            <a:ext cx="6274974" cy="3586208"/>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0090" y="6131064"/>
            <a:ext cx="1228188" cy="263133"/>
          </a:xfrm>
          <a:prstGeom prst="rect">
            <a:avLst/>
          </a:prstGeom>
        </p:spPr>
      </p:pic>
      <p:sp>
        <p:nvSpPr>
          <p:cNvPr id="9" name="Title 1"/>
          <p:cNvSpPr>
            <a:spLocks noGrp="1"/>
          </p:cNvSpPr>
          <p:nvPr>
            <p:ph type="title" hasCustomPrompt="1"/>
          </p:nvPr>
        </p:nvSpPr>
        <p:spPr bwMode="auto">
          <a:xfrm>
            <a:off x="269302" y="2084186"/>
            <a:ext cx="6274974" cy="1793104"/>
          </a:xfrm>
          <a:noFill/>
        </p:spPr>
        <p:txBody>
          <a:bodyPr lIns="146304" tIns="91440" rIns="146304" bIns="91440" anchor="t" anchorCtr="0"/>
          <a:lstStyle>
            <a:lvl1pPr>
              <a:defRPr sz="5294" spc="-98" baseline="0">
                <a:gradFill>
                  <a:gsLst>
                    <a:gs pos="52525">
                      <a:srgbClr val="FFFFFF"/>
                    </a:gs>
                    <a:gs pos="30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1"/>
            <a:ext cx="6274974" cy="1789991"/>
          </a:xfrm>
        </p:spPr>
        <p:txBody>
          <a:bodyPr tIns="109728" bIns="109728">
            <a:noAutofit/>
          </a:bodyPr>
          <a:lstStyle>
            <a:lvl1pPr marL="0" indent="0">
              <a:spcBef>
                <a:spcPts val="0"/>
              </a:spcBef>
              <a:buNone/>
              <a:defRPr sz="3137">
                <a:gradFill>
                  <a:gsLst>
                    <a:gs pos="52525">
                      <a:srgbClr val="FFFFFF"/>
                    </a:gs>
                    <a:gs pos="30000">
                      <a:srgbClr val="FFFFFF"/>
                    </a:gs>
                  </a:gsLst>
                  <a:lin ang="5400000" scaled="0"/>
                </a:gradFill>
              </a:defRPr>
            </a:lvl1pPr>
          </a:lstStyle>
          <a:p>
            <a:pPr lvl="0"/>
            <a:r>
              <a:rPr lang="en-US"/>
              <a:t>Speaker Name</a:t>
            </a:r>
          </a:p>
          <a:p>
            <a:pPr lvl="0"/>
            <a:r>
              <a:rPr lang="en-US"/>
              <a:t>Title</a:t>
            </a:r>
          </a:p>
          <a:p>
            <a:pPr lvl="0"/>
            <a:r>
              <a:rPr lang="en-US"/>
              <a:t>Customer Service and Support</a:t>
            </a:r>
          </a:p>
        </p:txBody>
      </p:sp>
      <p:sp>
        <p:nvSpPr>
          <p:cNvPr id="11" name="TextBox 10"/>
          <p:cNvSpPr txBox="1"/>
          <p:nvPr/>
        </p:nvSpPr>
        <p:spPr>
          <a:xfrm>
            <a:off x="269303" y="291068"/>
            <a:ext cx="6275219" cy="534132"/>
          </a:xfrm>
          <a:prstGeom prst="rect">
            <a:avLst/>
          </a:prstGeom>
          <a:noFill/>
        </p:spPr>
        <p:txBody>
          <a:bodyPr wrap="square" lIns="179285" tIns="143428" rIns="179285" bIns="143428" rtlCol="0">
            <a:spAutoFit/>
          </a:bodyPr>
          <a:lstStyle/>
          <a:p>
            <a:pPr>
              <a:lnSpc>
                <a:spcPct val="90000"/>
              </a:lnSpc>
              <a:spcAft>
                <a:spcPts val="588"/>
              </a:spcAft>
            </a:pPr>
            <a:r>
              <a:rPr lang="en-US" sz="1765">
                <a:gradFill>
                  <a:gsLst>
                    <a:gs pos="4040">
                      <a:srgbClr val="525252"/>
                    </a:gs>
                    <a:gs pos="17000">
                      <a:srgbClr val="525252"/>
                    </a:gs>
                  </a:gsLst>
                  <a:lin ang="5400000" scaled="0"/>
                </a:gradFill>
              </a:rPr>
              <a:t>Microsoft Services</a:t>
            </a:r>
          </a:p>
        </p:txBody>
      </p:sp>
    </p:spTree>
    <p:extLst>
      <p:ext uri="{BB962C8B-B14F-4D97-AF65-F5344CB8AC3E}">
        <p14:creationId xmlns:p14="http://schemas.microsoft.com/office/powerpoint/2010/main" val="1533367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Photo 2_Option 1 - Preferre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2196"/>
          <a:stretch/>
        </p:blipFill>
        <p:spPr>
          <a:xfrm>
            <a:off x="5816" y="5"/>
            <a:ext cx="12186185" cy="6865778"/>
          </a:xfrm>
          <a:prstGeom prst="rect">
            <a:avLst/>
          </a:prstGeom>
        </p:spPr>
      </p:pic>
      <p:sp>
        <p:nvSpPr>
          <p:cNvPr id="2" name="Rectangle 1"/>
          <p:cNvSpPr/>
          <p:nvPr/>
        </p:nvSpPr>
        <p:spPr bwMode="auto">
          <a:xfrm>
            <a:off x="269239" y="2084172"/>
            <a:ext cx="6274974" cy="3586208"/>
          </a:xfrm>
          <a:prstGeom prst="rect">
            <a:avLst/>
          </a:prstGeom>
          <a:solidFill>
            <a:schemeClr val="accent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baseline="0">
                <a:gradFill>
                  <a:gsLst>
                    <a:gs pos="57576">
                      <a:srgbClr val="FFFFFF"/>
                    </a:gs>
                    <a:gs pos="35000">
                      <a:srgbClr val="FFFFFF"/>
                    </a:gs>
                  </a:gsLst>
                  <a:lin ang="5400000" scaled="0"/>
                </a:gradFill>
              </a:defRPr>
            </a:lvl1pPr>
          </a:lstStyle>
          <a:p>
            <a:pPr lvl="0"/>
            <a:r>
              <a:rPr lang="en-US"/>
              <a:t>Speaker Name</a:t>
            </a:r>
          </a:p>
          <a:p>
            <a:pPr lvl="0"/>
            <a:r>
              <a:rPr lang="en-US"/>
              <a:t>Title</a:t>
            </a:r>
          </a:p>
          <a:p>
            <a:pPr lvl="0"/>
            <a:r>
              <a:rPr lang="en-US"/>
              <a:t>Customer Service and Support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269238" y="302865"/>
            <a:ext cx="1604130" cy="590154"/>
          </a:xfrm>
          <a:prstGeom prst="rect">
            <a:avLst/>
          </a:prstGeom>
        </p:spPr>
      </p:pic>
    </p:spTree>
    <p:extLst>
      <p:ext uri="{BB962C8B-B14F-4D97-AF65-F5344CB8AC3E}">
        <p14:creationId xmlns:p14="http://schemas.microsoft.com/office/powerpoint/2010/main" val="351392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2 Photo_Option 2">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t="2239" b="4"/>
          <a:stretch/>
        </p:blipFill>
        <p:spPr>
          <a:xfrm>
            <a:off x="0" y="5"/>
            <a:ext cx="12192000" cy="6865778"/>
          </a:xfrm>
          <a:prstGeom prst="rect">
            <a:avLst/>
          </a:prstGeom>
        </p:spPr>
      </p:pic>
      <p:sp>
        <p:nvSpPr>
          <p:cNvPr id="12" name="Rectangle 11"/>
          <p:cNvSpPr/>
          <p:nvPr/>
        </p:nvSpPr>
        <p:spPr bwMode="auto">
          <a:xfrm>
            <a:off x="269239" y="2084172"/>
            <a:ext cx="6274974" cy="3586208"/>
          </a:xfrm>
          <a:prstGeom prst="rect">
            <a:avLst/>
          </a:prstGeom>
          <a:solidFill>
            <a:schemeClr val="accent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4974" cy="1793104"/>
          </a:xfrm>
          <a:noFill/>
        </p:spPr>
        <p:txBody>
          <a:bodyPr lIns="146304" tIns="91440" rIns="146304" bIns="91440" anchor="t" anchorCtr="0"/>
          <a:lstStyle>
            <a:lvl1pPr>
              <a:defRPr sz="5294" spc="-98" baseline="0">
                <a:gradFill>
                  <a:gsLst>
                    <a:gs pos="52525">
                      <a:srgbClr val="FFFFFF"/>
                    </a:gs>
                    <a:gs pos="30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1"/>
            <a:ext cx="6274974" cy="1789991"/>
          </a:xfrm>
        </p:spPr>
        <p:txBody>
          <a:bodyPr tIns="109728" bIns="109728">
            <a:noAutofit/>
          </a:bodyPr>
          <a:lstStyle>
            <a:lvl1pPr marL="0" indent="0">
              <a:spcBef>
                <a:spcPts val="0"/>
              </a:spcBef>
              <a:buNone/>
              <a:defRPr sz="3137">
                <a:gradFill>
                  <a:gsLst>
                    <a:gs pos="52525">
                      <a:srgbClr val="FFFFFF"/>
                    </a:gs>
                    <a:gs pos="30000">
                      <a:srgbClr val="FFFFFF"/>
                    </a:gs>
                  </a:gsLst>
                  <a:lin ang="5400000" scaled="0"/>
                </a:gradFill>
              </a:defRPr>
            </a:lvl1pPr>
          </a:lstStyle>
          <a:p>
            <a:pPr lvl="0"/>
            <a:r>
              <a:rPr lang="en-US"/>
              <a:t>Speaker Name</a:t>
            </a:r>
          </a:p>
          <a:p>
            <a:pPr lvl="0"/>
            <a:r>
              <a:rPr lang="en-US"/>
              <a:t>Title</a:t>
            </a:r>
          </a:p>
          <a:p>
            <a:pPr lvl="0"/>
            <a:r>
              <a:rPr lang="en-US"/>
              <a:t>Customer Service and Support</a:t>
            </a:r>
          </a:p>
        </p:txBody>
      </p:sp>
      <p:sp>
        <p:nvSpPr>
          <p:cNvPr id="11" name="TextBox 10"/>
          <p:cNvSpPr txBox="1"/>
          <p:nvPr/>
        </p:nvSpPr>
        <p:spPr>
          <a:xfrm>
            <a:off x="269303" y="291068"/>
            <a:ext cx="6275219" cy="534132"/>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bg1"/>
                </a:solidFill>
              </a:rPr>
              <a:t>Microsoft Services</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269238" y="5971445"/>
            <a:ext cx="1604130" cy="590154"/>
          </a:xfrm>
          <a:prstGeom prst="rect">
            <a:avLst/>
          </a:prstGeom>
        </p:spPr>
      </p:pic>
    </p:spTree>
    <p:extLst>
      <p:ext uri="{BB962C8B-B14F-4D97-AF65-F5344CB8AC3E}">
        <p14:creationId xmlns:p14="http://schemas.microsoft.com/office/powerpoint/2010/main" val="385878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Photo 3_Option 1 - Preferre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15612"/>
          <a:stretch/>
        </p:blipFill>
        <p:spPr>
          <a:xfrm flipH="1">
            <a:off x="-1" y="4"/>
            <a:ext cx="12193286" cy="6865778"/>
          </a:xfrm>
          <a:prstGeom prst="rect">
            <a:avLst/>
          </a:prstGeom>
        </p:spPr>
      </p:pic>
      <p:sp>
        <p:nvSpPr>
          <p:cNvPr id="2" name="Rectangle 1"/>
          <p:cNvSpPr/>
          <p:nvPr/>
        </p:nvSpPr>
        <p:spPr bwMode="auto">
          <a:xfrm>
            <a:off x="269239" y="2084172"/>
            <a:ext cx="6274974" cy="3586208"/>
          </a:xfrm>
          <a:prstGeom prst="rect">
            <a:avLst/>
          </a:prstGeom>
          <a:solidFill>
            <a:schemeClr val="accent4">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baseline="0">
                <a:gradFill>
                  <a:gsLst>
                    <a:gs pos="57576">
                      <a:srgbClr val="FFFFFF"/>
                    </a:gs>
                    <a:gs pos="35000">
                      <a:srgbClr val="FFFFFF"/>
                    </a:gs>
                  </a:gsLst>
                  <a:lin ang="5400000" scaled="0"/>
                </a:gradFill>
              </a:defRPr>
            </a:lvl1pPr>
          </a:lstStyle>
          <a:p>
            <a:pPr lvl="0"/>
            <a:r>
              <a:rPr lang="en-US"/>
              <a:t>Speaker Name</a:t>
            </a:r>
          </a:p>
          <a:p>
            <a:pPr lvl="0"/>
            <a:r>
              <a:rPr lang="en-US"/>
              <a:t>Title</a:t>
            </a:r>
          </a:p>
          <a:p>
            <a:pPr lvl="0"/>
            <a:r>
              <a:rPr lang="en-US"/>
              <a:t>Customer Service and Support</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269238" y="302393"/>
            <a:ext cx="1604130" cy="590154"/>
          </a:xfrm>
          <a:prstGeom prst="rect">
            <a:avLst/>
          </a:prstGeom>
        </p:spPr>
      </p:pic>
    </p:spTree>
    <p:extLst>
      <p:ext uri="{BB962C8B-B14F-4D97-AF65-F5344CB8AC3E}">
        <p14:creationId xmlns:p14="http://schemas.microsoft.com/office/powerpoint/2010/main" val="96629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46857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lide Photo3_Option 2">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t="14789" b="-96"/>
          <a:stretch/>
        </p:blipFill>
        <p:spPr>
          <a:xfrm flipH="1">
            <a:off x="-1" y="4"/>
            <a:ext cx="12193286" cy="6940491"/>
          </a:xfrm>
          <a:prstGeom prst="rect">
            <a:avLst/>
          </a:prstGeom>
        </p:spPr>
      </p:pic>
      <p:sp>
        <p:nvSpPr>
          <p:cNvPr id="12" name="Rectangle 11"/>
          <p:cNvSpPr/>
          <p:nvPr/>
        </p:nvSpPr>
        <p:spPr bwMode="auto">
          <a:xfrm>
            <a:off x="269239" y="2084172"/>
            <a:ext cx="6274974" cy="3586208"/>
          </a:xfrm>
          <a:prstGeom prst="rect">
            <a:avLst/>
          </a:prstGeom>
          <a:solidFill>
            <a:schemeClr val="accent4">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4974" cy="1793104"/>
          </a:xfrm>
          <a:noFill/>
        </p:spPr>
        <p:txBody>
          <a:bodyPr lIns="146304" tIns="91440" rIns="146304" bIns="91440" anchor="t" anchorCtr="0"/>
          <a:lstStyle>
            <a:lvl1pPr>
              <a:defRPr sz="5294" spc="-98" baseline="0">
                <a:gradFill>
                  <a:gsLst>
                    <a:gs pos="52525">
                      <a:srgbClr val="FFFFFF"/>
                    </a:gs>
                    <a:gs pos="30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1"/>
            <a:ext cx="6274974" cy="1789991"/>
          </a:xfrm>
        </p:spPr>
        <p:txBody>
          <a:bodyPr tIns="109728" bIns="109728">
            <a:noAutofit/>
          </a:bodyPr>
          <a:lstStyle>
            <a:lvl1pPr marL="0" indent="0">
              <a:spcBef>
                <a:spcPts val="0"/>
              </a:spcBef>
              <a:buNone/>
              <a:defRPr sz="3137">
                <a:gradFill>
                  <a:gsLst>
                    <a:gs pos="52525">
                      <a:srgbClr val="FFFFFF"/>
                    </a:gs>
                    <a:gs pos="30000">
                      <a:srgbClr val="FFFFFF"/>
                    </a:gs>
                  </a:gsLst>
                  <a:lin ang="5400000" scaled="0"/>
                </a:gradFill>
              </a:defRPr>
            </a:lvl1pPr>
          </a:lstStyle>
          <a:p>
            <a:pPr lvl="0"/>
            <a:r>
              <a:rPr lang="en-US"/>
              <a:t>Speaker Name</a:t>
            </a:r>
          </a:p>
          <a:p>
            <a:pPr lvl="0"/>
            <a:r>
              <a:rPr lang="en-US"/>
              <a:t>Title</a:t>
            </a:r>
          </a:p>
          <a:p>
            <a:pPr lvl="0"/>
            <a:r>
              <a:rPr lang="en-US"/>
              <a:t>Customer Service and Support</a:t>
            </a:r>
          </a:p>
        </p:txBody>
      </p:sp>
      <p:sp>
        <p:nvSpPr>
          <p:cNvPr id="11" name="TextBox 10"/>
          <p:cNvSpPr txBox="1"/>
          <p:nvPr/>
        </p:nvSpPr>
        <p:spPr>
          <a:xfrm>
            <a:off x="269303" y="291068"/>
            <a:ext cx="6275219" cy="534132"/>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bg1"/>
                </a:solidFill>
              </a:rPr>
              <a:t>Microsoft Services</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269238" y="5971445"/>
            <a:ext cx="1604130" cy="590154"/>
          </a:xfrm>
          <a:prstGeom prst="rect">
            <a:avLst/>
          </a:prstGeom>
        </p:spPr>
      </p:pic>
    </p:spTree>
    <p:extLst>
      <p:ext uri="{BB962C8B-B14F-4D97-AF65-F5344CB8AC3E}">
        <p14:creationId xmlns:p14="http://schemas.microsoft.com/office/powerpoint/2010/main" val="130000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1_Option 1 - Preferred">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a:p>
            <a:pPr lvl="0"/>
            <a:r>
              <a:rPr lang="en-US"/>
              <a:t>Customer Service and Support</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8212" y="6122871"/>
            <a:ext cx="1231945" cy="264744"/>
          </a:xfrm>
          <a:prstGeom prst="rect">
            <a:avLst/>
          </a:prstGeom>
        </p:spPr>
      </p:pic>
    </p:spTree>
    <p:extLst>
      <p:ext uri="{BB962C8B-B14F-4D97-AF65-F5344CB8AC3E}">
        <p14:creationId xmlns:p14="http://schemas.microsoft.com/office/powerpoint/2010/main" val="3494065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1_Option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a:p>
            <a:pPr lvl="0"/>
            <a:r>
              <a:rPr lang="en-US"/>
              <a:t>Customer Service and Support</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sp>
        <p:nvSpPr>
          <p:cNvPr id="2" name="TextBox 1"/>
          <p:cNvSpPr txBox="1"/>
          <p:nvPr/>
        </p:nvSpPr>
        <p:spPr>
          <a:xfrm>
            <a:off x="269303" y="291068"/>
            <a:ext cx="6275219" cy="534132"/>
          </a:xfrm>
          <a:prstGeom prst="rect">
            <a:avLst/>
          </a:prstGeom>
          <a:noFill/>
        </p:spPr>
        <p:txBody>
          <a:bodyPr wrap="square" lIns="179285" tIns="143428" rIns="179285" bIns="143428" rtlCol="0">
            <a:spAutoFit/>
          </a:bodyPr>
          <a:lstStyle/>
          <a:p>
            <a:pPr>
              <a:lnSpc>
                <a:spcPct val="90000"/>
              </a:lnSpc>
              <a:spcAft>
                <a:spcPts val="588"/>
              </a:spcAft>
            </a:pPr>
            <a:r>
              <a:rPr lang="en-US" sz="1765">
                <a:gradFill>
                  <a:gsLst>
                    <a:gs pos="2917">
                      <a:schemeClr val="tx1"/>
                    </a:gs>
                    <a:gs pos="30000">
                      <a:schemeClr val="tx1"/>
                    </a:gs>
                  </a:gsLst>
                  <a:lin ang="5400000" scaled="0"/>
                </a:gradFill>
              </a:rPr>
              <a:t>Microsoft Services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8212" y="6122871"/>
            <a:ext cx="1231945" cy="264744"/>
          </a:xfrm>
          <a:prstGeom prst="rect">
            <a:avLst/>
          </a:prstGeom>
        </p:spPr>
      </p:pic>
    </p:spTree>
    <p:extLst>
      <p:ext uri="{BB962C8B-B14F-4D97-AF65-F5344CB8AC3E}">
        <p14:creationId xmlns:p14="http://schemas.microsoft.com/office/powerpoint/2010/main" val="3011439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291068"/>
            <a:ext cx="3599542" cy="6096864"/>
          </a:xfrm>
          <a:solidFill>
            <a:schemeClr val="accent1"/>
          </a:solidFill>
        </p:spPr>
        <p:txBody>
          <a:bodyPr tIns="182880">
            <a:noAutofit/>
          </a:bodyPr>
          <a:lstStyle>
            <a:lvl1pPr marL="0" indent="0">
              <a:buNone/>
              <a:defRPr>
                <a:solidFill>
                  <a:schemeClr val="bg1"/>
                </a:solidFill>
              </a:defRPr>
            </a:lvl1pPr>
          </a:lstStyle>
          <a:p>
            <a:pPr lvl="0"/>
            <a:r>
              <a:rPr lang="en-US"/>
              <a:t>Agenda</a:t>
            </a:r>
          </a:p>
        </p:txBody>
      </p:sp>
      <p:sp>
        <p:nvSpPr>
          <p:cNvPr id="6" name="Text Placeholder 5"/>
          <p:cNvSpPr>
            <a:spLocks noGrp="1"/>
          </p:cNvSpPr>
          <p:nvPr>
            <p:ph type="body" sz="quarter" idx="11" hasCustomPrompt="1"/>
          </p:nvPr>
        </p:nvSpPr>
        <p:spPr>
          <a:xfrm>
            <a:off x="4751363" y="291068"/>
            <a:ext cx="6872590" cy="6275864"/>
          </a:xfrm>
        </p:spPr>
        <p:txBody>
          <a:bodyPr tIns="182880">
            <a:noAutofit/>
          </a:bodyPr>
          <a:lstStyle>
            <a:lvl1pPr marL="0" indent="0">
              <a:buNone/>
              <a:defRPr baseline="0"/>
            </a:lvl1pPr>
            <a:lvl2pPr marL="0" indent="0">
              <a:buNone/>
              <a:defRPr baseline="30000"/>
            </a:lvl2pPr>
          </a:lstStyle>
          <a:p>
            <a:pPr lvl="0"/>
            <a:r>
              <a:rPr lang="en-US"/>
              <a:t>Item 1</a:t>
            </a:r>
          </a:p>
          <a:p>
            <a:pPr lvl="1"/>
            <a:r>
              <a:rPr lang="en-US"/>
              <a:t>[Indent to get 2nd level]</a:t>
            </a:r>
          </a:p>
          <a:p>
            <a:pPr lvl="0"/>
            <a:r>
              <a:rPr lang="en-US" err="1"/>
              <a:t>Outdent</a:t>
            </a:r>
            <a:r>
              <a:rPr lang="en-US"/>
              <a:t> to get back to 1st level </a:t>
            </a:r>
          </a:p>
          <a:p>
            <a:pPr lvl="1"/>
            <a:r>
              <a:rPr lang="en-US"/>
              <a:t> </a:t>
            </a:r>
          </a:p>
          <a:p>
            <a:pPr lvl="0"/>
            <a:endParaRPr lang="en-US"/>
          </a:p>
        </p:txBody>
      </p:sp>
    </p:spTree>
    <p:extLst>
      <p:ext uri="{BB962C8B-B14F-4D97-AF65-F5344CB8AC3E}">
        <p14:creationId xmlns:p14="http://schemas.microsoft.com/office/powerpoint/2010/main" val="371288364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4121233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5066293" y="6566924"/>
            <a:ext cx="2059410"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238140255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408600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302675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311196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957814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58640648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0413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39527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093251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lgn="r">
              <a:spcBef>
                <a:spcPts val="0"/>
              </a:spcBef>
              <a:buNone/>
              <a:defRPr sz="313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60826264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25649991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85097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883605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879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10719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79788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400211810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927320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733758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Large Photo with Tex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p:spPr>
        <p:txBody>
          <a:bodyPr anchor="ctr">
            <a:noAutofit/>
          </a:bodyPr>
          <a:lstStyle>
            <a:lvl1pPr marL="0" indent="0" algn="ctr">
              <a:buNone/>
              <a:defRPr sz="1961"/>
            </a:lvl1pPr>
          </a:lstStyle>
          <a:p>
            <a:r>
              <a:rPr lang="en-US"/>
              <a:t>Click icon to add photo</a:t>
            </a:r>
          </a:p>
        </p:txBody>
      </p:sp>
      <p:sp>
        <p:nvSpPr>
          <p:cNvPr id="6" name="Text Placeholder 5"/>
          <p:cNvSpPr>
            <a:spLocks noGrp="1"/>
          </p:cNvSpPr>
          <p:nvPr>
            <p:ph type="body" sz="quarter" idx="11" hasCustomPrompt="1"/>
          </p:nvPr>
        </p:nvSpPr>
        <p:spPr>
          <a:xfrm>
            <a:off x="269239" y="291069"/>
            <a:ext cx="4482124" cy="6096864"/>
          </a:xfrm>
          <a:solidFill>
            <a:schemeClr val="accent2"/>
          </a:solidFill>
        </p:spPr>
        <p:txBody>
          <a:bodyPr tIns="182880">
            <a:noAutofit/>
          </a:bodyPr>
          <a:lstStyle>
            <a:lvl1pPr marL="0" indent="0">
              <a:buNone/>
              <a:defRPr sz="3921" baseline="0">
                <a:solidFill>
                  <a:schemeClr val="bg1"/>
                </a:solidFill>
              </a:defRPr>
            </a:lvl1pPr>
            <a:lvl2pPr marL="336145" indent="0">
              <a:buNone/>
              <a:defRPr/>
            </a:lvl2pPr>
          </a:lstStyle>
          <a:p>
            <a:pPr lvl="0"/>
            <a:r>
              <a:rPr lang="en-US"/>
              <a:t>Text here – 40 </a:t>
            </a:r>
            <a:r>
              <a:rPr lang="en-US" err="1"/>
              <a:t>pt</a:t>
            </a:r>
            <a:r>
              <a:rPr lang="en-US"/>
              <a:t> title, 20 </a:t>
            </a:r>
            <a:r>
              <a:rPr lang="en-US" err="1"/>
              <a:t>pt</a:t>
            </a:r>
            <a:r>
              <a:rPr lang="en-US"/>
              <a:t> additional text</a:t>
            </a:r>
          </a:p>
          <a:p>
            <a:pPr lvl="0"/>
            <a:endParaRPr lang="en-US"/>
          </a:p>
          <a:p>
            <a:pPr lvl="0"/>
            <a:endParaRPr lang="en-US"/>
          </a:p>
          <a:p>
            <a:pPr lvl="0"/>
            <a:endParaRPr lang="en-US"/>
          </a:p>
          <a:p>
            <a:pPr lvl="0"/>
            <a:endParaRPr lang="en-US"/>
          </a:p>
          <a:p>
            <a:pPr lvl="0"/>
            <a:endParaRPr lang="en-US"/>
          </a:p>
          <a:p>
            <a:pPr lvl="0"/>
            <a:endParaRPr lang="en-US"/>
          </a:p>
          <a:p>
            <a:pPr lvl="0"/>
            <a:endParaRPr lang="en-US"/>
          </a:p>
        </p:txBody>
      </p:sp>
    </p:spTree>
    <p:extLst>
      <p:ext uri="{BB962C8B-B14F-4D97-AF65-F5344CB8AC3E}">
        <p14:creationId xmlns:p14="http://schemas.microsoft.com/office/powerpoint/2010/main" val="332023757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Photo with Tex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p:spPr>
        <p:txBody>
          <a:bodyPr anchor="ctr">
            <a:noAutofit/>
          </a:bodyPr>
          <a:lstStyle>
            <a:lvl1pPr marL="0" indent="0" algn="ctr">
              <a:buNone/>
              <a:defRPr sz="2745"/>
            </a:lvl1pPr>
          </a:lstStyle>
          <a:p>
            <a:r>
              <a:rPr lang="en-US"/>
              <a:t>Click to add picture</a:t>
            </a:r>
          </a:p>
        </p:txBody>
      </p:sp>
      <p:sp>
        <p:nvSpPr>
          <p:cNvPr id="6" name="Text Placeholder 5"/>
          <p:cNvSpPr>
            <a:spLocks noGrp="1"/>
          </p:cNvSpPr>
          <p:nvPr>
            <p:ph type="body" sz="quarter" idx="11" hasCustomPrompt="1"/>
          </p:nvPr>
        </p:nvSpPr>
        <p:spPr>
          <a:xfrm>
            <a:off x="269239" y="4773829"/>
            <a:ext cx="5378549" cy="724246"/>
          </a:xfrm>
        </p:spPr>
        <p:txBody>
          <a:bodyPr/>
          <a:lstStyle>
            <a:lvl1pPr marL="0" indent="0">
              <a:buNone/>
              <a:defRPr baseline="0"/>
            </a:lvl1pPr>
          </a:lstStyle>
          <a:p>
            <a:pPr lvl="0"/>
            <a:r>
              <a:rPr lang="en-US"/>
              <a:t>Text on a photo</a:t>
            </a:r>
          </a:p>
        </p:txBody>
      </p:sp>
    </p:spTree>
    <p:extLst>
      <p:ext uri="{BB962C8B-B14F-4D97-AF65-F5344CB8AC3E}">
        <p14:creationId xmlns:p14="http://schemas.microsoft.com/office/powerpoint/2010/main" val="114069320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6 PhotoTi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hasCustomPrompt="1"/>
          </p:nvPr>
        </p:nvSpPr>
        <p:spPr>
          <a:xfrm>
            <a:off x="269239" y="2084172"/>
            <a:ext cx="1900421" cy="2689656"/>
          </a:xfrm>
        </p:spPr>
        <p:txBody>
          <a:bodyPr>
            <a:noAutofit/>
          </a:bodyPr>
          <a:lstStyle>
            <a:lvl1pPr marL="0" indent="0">
              <a:buNone/>
              <a:defRPr sz="2353"/>
            </a:lvl1pPr>
          </a:lstStyle>
          <a:p>
            <a:r>
              <a:rPr lang="en-US"/>
              <a:t>Click to insert picture</a:t>
            </a:r>
          </a:p>
        </p:txBody>
      </p:sp>
      <p:sp>
        <p:nvSpPr>
          <p:cNvPr id="5" name="Picture Placeholder 3"/>
          <p:cNvSpPr>
            <a:spLocks noGrp="1"/>
          </p:cNvSpPr>
          <p:nvPr>
            <p:ph type="pic" sz="quarter" idx="11" hasCustomPrompt="1"/>
          </p:nvPr>
        </p:nvSpPr>
        <p:spPr>
          <a:xfrm>
            <a:off x="2208517" y="2084172"/>
            <a:ext cx="1900421" cy="2689656"/>
          </a:xfrm>
        </p:spPr>
        <p:txBody>
          <a:bodyPr>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a:lvl1pPr>
          </a:lstStyle>
          <a:p>
            <a:r>
              <a:rPr lang="en-US"/>
              <a:t>Click to insert picture</a:t>
            </a:r>
          </a:p>
          <a:p>
            <a:endParaRPr lang="en-US"/>
          </a:p>
        </p:txBody>
      </p:sp>
      <p:sp>
        <p:nvSpPr>
          <p:cNvPr id="6" name="Picture Placeholder 3"/>
          <p:cNvSpPr>
            <a:spLocks noGrp="1"/>
          </p:cNvSpPr>
          <p:nvPr>
            <p:ph type="pic" sz="quarter" idx="12" hasCustomPrompt="1"/>
          </p:nvPr>
        </p:nvSpPr>
        <p:spPr>
          <a:xfrm>
            <a:off x="4147796" y="2084172"/>
            <a:ext cx="1900421" cy="2689656"/>
          </a:xfrm>
        </p:spPr>
        <p:txBody>
          <a:bodyPr>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a:lvl1pPr>
          </a:lstStyle>
          <a:p>
            <a:r>
              <a:rPr lang="en-US"/>
              <a:t>Click to insert picture</a:t>
            </a:r>
          </a:p>
          <a:p>
            <a:endParaRPr lang="en-US"/>
          </a:p>
        </p:txBody>
      </p:sp>
      <p:sp>
        <p:nvSpPr>
          <p:cNvPr id="12" name="Text Placeholder 11"/>
          <p:cNvSpPr>
            <a:spLocks noGrp="1"/>
          </p:cNvSpPr>
          <p:nvPr>
            <p:ph type="body" sz="quarter" idx="13" hasCustomPrompt="1"/>
          </p:nvPr>
        </p:nvSpPr>
        <p:spPr>
          <a:xfrm>
            <a:off x="269239" y="4773829"/>
            <a:ext cx="1900421" cy="832882"/>
          </a:xfrm>
        </p:spPr>
        <p:txBody>
          <a:bodyPr/>
          <a:lstStyle>
            <a:lvl1pPr marL="0" indent="0">
              <a:buNone/>
              <a:defRPr sz="2353">
                <a:latin typeface="+mn-lt"/>
              </a:defRPr>
            </a:lvl1pPr>
            <a:lvl2pPr marL="336145" indent="0">
              <a:buNone/>
              <a:defRPr sz="1765">
                <a:latin typeface="+mn-lt"/>
              </a:defRPr>
            </a:lvl2pPr>
          </a:lstStyle>
          <a:p>
            <a:pPr lvl="0"/>
            <a:r>
              <a:rPr lang="en-US"/>
              <a:t>Optional text</a:t>
            </a:r>
          </a:p>
        </p:txBody>
      </p:sp>
      <p:sp>
        <p:nvSpPr>
          <p:cNvPr id="13" name="Text Placeholder 11"/>
          <p:cNvSpPr>
            <a:spLocks noGrp="1"/>
          </p:cNvSpPr>
          <p:nvPr>
            <p:ph type="body" sz="quarter" idx="14" hasCustomPrompt="1"/>
          </p:nvPr>
        </p:nvSpPr>
        <p:spPr>
          <a:xfrm>
            <a:off x="2208517" y="4773829"/>
            <a:ext cx="1900421" cy="832882"/>
          </a:xfrm>
        </p:spPr>
        <p:txBody>
          <a:bodyPr/>
          <a:lstStyle>
            <a:lvl1pPr marL="0" indent="0">
              <a:buNone/>
              <a:defRPr sz="2353">
                <a:latin typeface="+mn-lt"/>
              </a:defRPr>
            </a:lvl1pPr>
            <a:lvl2pPr marL="336145" indent="0">
              <a:buNone/>
              <a:defRPr sz="1765">
                <a:latin typeface="+mn-lt"/>
              </a:defRPr>
            </a:lvl2pPr>
          </a:lstStyle>
          <a:p>
            <a:pPr lvl="0"/>
            <a:r>
              <a:rPr lang="en-US"/>
              <a:t>Optional text</a:t>
            </a:r>
          </a:p>
        </p:txBody>
      </p:sp>
      <p:sp>
        <p:nvSpPr>
          <p:cNvPr id="14" name="Text Placeholder 11"/>
          <p:cNvSpPr>
            <a:spLocks noGrp="1"/>
          </p:cNvSpPr>
          <p:nvPr>
            <p:ph type="body" sz="quarter" idx="15" hasCustomPrompt="1"/>
          </p:nvPr>
        </p:nvSpPr>
        <p:spPr>
          <a:xfrm>
            <a:off x="4147796" y="4773829"/>
            <a:ext cx="1900421" cy="832882"/>
          </a:xfrm>
        </p:spPr>
        <p:txBody>
          <a:bodyPr/>
          <a:lstStyle>
            <a:lvl1pPr marL="0" indent="0">
              <a:buNone/>
              <a:defRPr sz="2353">
                <a:latin typeface="+mn-lt"/>
              </a:defRPr>
            </a:lvl1pPr>
            <a:lvl2pPr marL="336145" indent="0">
              <a:buNone/>
              <a:defRPr sz="1765">
                <a:latin typeface="+mn-lt"/>
              </a:defRPr>
            </a:lvl2pPr>
          </a:lstStyle>
          <a:p>
            <a:pPr lvl="0"/>
            <a:r>
              <a:rPr lang="en-US"/>
              <a:t>Optional text</a:t>
            </a:r>
          </a:p>
        </p:txBody>
      </p:sp>
      <p:sp>
        <p:nvSpPr>
          <p:cNvPr id="17" name="Picture Placeholder 3"/>
          <p:cNvSpPr>
            <a:spLocks noGrp="1"/>
          </p:cNvSpPr>
          <p:nvPr>
            <p:ph type="pic" sz="quarter" idx="16" hasCustomPrompt="1"/>
          </p:nvPr>
        </p:nvSpPr>
        <p:spPr>
          <a:xfrm>
            <a:off x="6087074" y="2084172"/>
            <a:ext cx="1900421" cy="2689656"/>
          </a:xfrm>
        </p:spPr>
        <p:txBody>
          <a:bodyPr>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a:lvl1pPr>
          </a:lstStyle>
          <a:p>
            <a:r>
              <a:rPr lang="en-US"/>
              <a:t>Click to insert picture</a:t>
            </a:r>
          </a:p>
          <a:p>
            <a:endParaRPr lang="en-US"/>
          </a:p>
        </p:txBody>
      </p:sp>
      <p:sp>
        <p:nvSpPr>
          <p:cNvPr id="18" name="Text Placeholder 11"/>
          <p:cNvSpPr>
            <a:spLocks noGrp="1"/>
          </p:cNvSpPr>
          <p:nvPr>
            <p:ph type="body" sz="quarter" idx="17" hasCustomPrompt="1"/>
          </p:nvPr>
        </p:nvSpPr>
        <p:spPr>
          <a:xfrm>
            <a:off x="6087074" y="4773829"/>
            <a:ext cx="1900421" cy="832882"/>
          </a:xfrm>
        </p:spPr>
        <p:txBody>
          <a:bodyPr/>
          <a:lstStyle>
            <a:lvl1pPr marL="0" indent="0">
              <a:buNone/>
              <a:defRPr sz="2353">
                <a:latin typeface="+mn-lt"/>
              </a:defRPr>
            </a:lvl1pPr>
            <a:lvl2pPr marL="336145" indent="0">
              <a:buNone/>
              <a:defRPr sz="1765">
                <a:latin typeface="+mn-lt"/>
              </a:defRPr>
            </a:lvl2pPr>
          </a:lstStyle>
          <a:p>
            <a:pPr lvl="0"/>
            <a:r>
              <a:rPr lang="en-US"/>
              <a:t>Optional text</a:t>
            </a:r>
          </a:p>
        </p:txBody>
      </p:sp>
      <p:sp>
        <p:nvSpPr>
          <p:cNvPr id="24" name="Picture Placeholder 3"/>
          <p:cNvSpPr>
            <a:spLocks noGrp="1"/>
          </p:cNvSpPr>
          <p:nvPr>
            <p:ph type="pic" sz="quarter" idx="18" hasCustomPrompt="1"/>
          </p:nvPr>
        </p:nvSpPr>
        <p:spPr>
          <a:xfrm>
            <a:off x="8026353" y="2084172"/>
            <a:ext cx="1900421" cy="2689656"/>
          </a:xfrm>
        </p:spPr>
        <p:txBody>
          <a:bodyPr>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a:lvl1pPr>
          </a:lstStyle>
          <a:p>
            <a:r>
              <a:rPr lang="en-US"/>
              <a:t>Click to insert picture</a:t>
            </a:r>
          </a:p>
          <a:p>
            <a:endParaRPr lang="en-US"/>
          </a:p>
        </p:txBody>
      </p:sp>
      <p:sp>
        <p:nvSpPr>
          <p:cNvPr id="25" name="Text Placeholder 11"/>
          <p:cNvSpPr>
            <a:spLocks noGrp="1"/>
          </p:cNvSpPr>
          <p:nvPr>
            <p:ph type="body" sz="quarter" idx="19" hasCustomPrompt="1"/>
          </p:nvPr>
        </p:nvSpPr>
        <p:spPr>
          <a:xfrm>
            <a:off x="8026353" y="4773829"/>
            <a:ext cx="1900421" cy="832882"/>
          </a:xfrm>
        </p:spPr>
        <p:txBody>
          <a:bodyPr/>
          <a:lstStyle>
            <a:lvl1pPr marL="0" indent="0">
              <a:buNone/>
              <a:defRPr sz="2353">
                <a:latin typeface="+mn-lt"/>
              </a:defRPr>
            </a:lvl1pPr>
            <a:lvl2pPr marL="336145" indent="0">
              <a:buNone/>
              <a:defRPr sz="1765">
                <a:latin typeface="+mn-lt"/>
              </a:defRPr>
            </a:lvl2pPr>
          </a:lstStyle>
          <a:p>
            <a:pPr lvl="0"/>
            <a:r>
              <a:rPr lang="en-US"/>
              <a:t>Optional text</a:t>
            </a:r>
          </a:p>
        </p:txBody>
      </p:sp>
      <p:sp>
        <p:nvSpPr>
          <p:cNvPr id="26" name="Picture Placeholder 3"/>
          <p:cNvSpPr>
            <a:spLocks noGrp="1"/>
          </p:cNvSpPr>
          <p:nvPr>
            <p:ph type="pic" sz="quarter" idx="20" hasCustomPrompt="1"/>
          </p:nvPr>
        </p:nvSpPr>
        <p:spPr>
          <a:xfrm>
            <a:off x="9965629" y="2084172"/>
            <a:ext cx="1945242" cy="2689656"/>
          </a:xfrm>
        </p:spPr>
        <p:txBody>
          <a:bodyPr>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a:lvl1pPr>
          </a:lstStyle>
          <a:p>
            <a:r>
              <a:rPr lang="en-US"/>
              <a:t>Click to insert picture</a:t>
            </a:r>
          </a:p>
          <a:p>
            <a:endParaRPr lang="en-US"/>
          </a:p>
        </p:txBody>
      </p:sp>
      <p:sp>
        <p:nvSpPr>
          <p:cNvPr id="27" name="Text Placeholder 11"/>
          <p:cNvSpPr>
            <a:spLocks noGrp="1"/>
          </p:cNvSpPr>
          <p:nvPr>
            <p:ph type="body" sz="quarter" idx="21" hasCustomPrompt="1"/>
          </p:nvPr>
        </p:nvSpPr>
        <p:spPr>
          <a:xfrm>
            <a:off x="9965629" y="4773829"/>
            <a:ext cx="1945242" cy="832882"/>
          </a:xfrm>
        </p:spPr>
        <p:txBody>
          <a:bodyPr/>
          <a:lstStyle>
            <a:lvl1pPr marL="0" indent="0">
              <a:buNone/>
              <a:defRPr sz="2353">
                <a:latin typeface="+mn-lt"/>
              </a:defRPr>
            </a:lvl1pPr>
            <a:lvl2pPr marL="336145" indent="0">
              <a:buNone/>
              <a:defRPr sz="1765">
                <a:latin typeface="+mn-lt"/>
              </a:defRPr>
            </a:lvl2pPr>
          </a:lstStyle>
          <a:p>
            <a:pPr lvl="0"/>
            <a:r>
              <a:rPr lang="en-US"/>
              <a:t>Optional text</a:t>
            </a:r>
          </a:p>
        </p:txBody>
      </p:sp>
    </p:spTree>
    <p:extLst>
      <p:ext uri="{BB962C8B-B14F-4D97-AF65-F5344CB8AC3E}">
        <p14:creationId xmlns:p14="http://schemas.microsoft.com/office/powerpoint/2010/main" val="264208422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354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0318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4983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37028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70041160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theme" Target="../theme/theme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9" Type="http://schemas.openxmlformats.org/officeDocument/2006/relationships/slideLayout" Target="../slideLayouts/slideLayout103.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42" Type="http://schemas.openxmlformats.org/officeDocument/2006/relationships/theme" Target="../theme/theme3.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41" Type="http://schemas.openxmlformats.org/officeDocument/2006/relationships/slideLayout" Target="../slideLayouts/slideLayout105.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slideLayout" Target="../slideLayouts/slideLayout101.xml"/><Relationship Id="rId40" Type="http://schemas.openxmlformats.org/officeDocument/2006/relationships/slideLayout" Target="../slideLayouts/slideLayout104.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 Id="rId43" Type="http://schemas.openxmlformats.org/officeDocument/2006/relationships/image" Target="../media/image2.png"/><Relationship Id="rId8" Type="http://schemas.openxmlformats.org/officeDocument/2006/relationships/slideLayout" Target="../slideLayouts/slideLayout72.xml"/><Relationship Id="rId3" Type="http://schemas.openxmlformats.org/officeDocument/2006/relationships/slideLayout" Target="../slideLayouts/slideLayout67.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38" Type="http://schemas.openxmlformats.org/officeDocument/2006/relationships/slideLayout" Target="../slideLayouts/slideLayout10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image" Target="../media/image12.emf"/><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theme" Target="../theme/theme4.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slideLayout" Target="../slideLayouts/slideLayout147.xml"/><Relationship Id="rId39" Type="http://schemas.openxmlformats.org/officeDocument/2006/relationships/slideLayout" Target="../slideLayouts/slideLayout160.xml"/><Relationship Id="rId21" Type="http://schemas.openxmlformats.org/officeDocument/2006/relationships/slideLayout" Target="../slideLayouts/slideLayout142.xml"/><Relationship Id="rId34" Type="http://schemas.openxmlformats.org/officeDocument/2006/relationships/slideLayout" Target="../slideLayouts/slideLayout155.xml"/><Relationship Id="rId42" Type="http://schemas.openxmlformats.org/officeDocument/2006/relationships/slideLayout" Target="../slideLayouts/slideLayout163.xml"/><Relationship Id="rId47" Type="http://schemas.openxmlformats.org/officeDocument/2006/relationships/slideLayout" Target="../slideLayouts/slideLayout168.xml"/><Relationship Id="rId7" Type="http://schemas.openxmlformats.org/officeDocument/2006/relationships/slideLayout" Target="../slideLayouts/slideLayout12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9" Type="http://schemas.openxmlformats.org/officeDocument/2006/relationships/slideLayout" Target="../slideLayouts/slideLayout150.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32" Type="http://schemas.openxmlformats.org/officeDocument/2006/relationships/slideLayout" Target="../slideLayouts/slideLayout153.xml"/><Relationship Id="rId37" Type="http://schemas.openxmlformats.org/officeDocument/2006/relationships/slideLayout" Target="../slideLayouts/slideLayout158.xml"/><Relationship Id="rId40" Type="http://schemas.openxmlformats.org/officeDocument/2006/relationships/slideLayout" Target="../slideLayouts/slideLayout161.xml"/><Relationship Id="rId45" Type="http://schemas.openxmlformats.org/officeDocument/2006/relationships/slideLayout" Target="../slideLayouts/slideLayout166.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28" Type="http://schemas.openxmlformats.org/officeDocument/2006/relationships/slideLayout" Target="../slideLayouts/slideLayout149.xml"/><Relationship Id="rId36" Type="http://schemas.openxmlformats.org/officeDocument/2006/relationships/slideLayout" Target="../slideLayouts/slideLayout157.xml"/><Relationship Id="rId49" Type="http://schemas.openxmlformats.org/officeDocument/2006/relationships/theme" Target="../theme/theme5.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31" Type="http://schemas.openxmlformats.org/officeDocument/2006/relationships/slideLayout" Target="../slideLayouts/slideLayout152.xml"/><Relationship Id="rId44" Type="http://schemas.openxmlformats.org/officeDocument/2006/relationships/slideLayout" Target="../slideLayouts/slideLayout165.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 Id="rId27" Type="http://schemas.openxmlformats.org/officeDocument/2006/relationships/slideLayout" Target="../slideLayouts/slideLayout148.xml"/><Relationship Id="rId30" Type="http://schemas.openxmlformats.org/officeDocument/2006/relationships/slideLayout" Target="../slideLayouts/slideLayout151.xml"/><Relationship Id="rId35" Type="http://schemas.openxmlformats.org/officeDocument/2006/relationships/slideLayout" Target="../slideLayouts/slideLayout156.xml"/><Relationship Id="rId43" Type="http://schemas.openxmlformats.org/officeDocument/2006/relationships/slideLayout" Target="../slideLayouts/slideLayout164.xml"/><Relationship Id="rId48" Type="http://schemas.openxmlformats.org/officeDocument/2006/relationships/slideLayout" Target="../slideLayouts/slideLayout169.xml"/><Relationship Id="rId8" Type="http://schemas.openxmlformats.org/officeDocument/2006/relationships/slideLayout" Target="../slideLayouts/slideLayout129.xml"/><Relationship Id="rId3" Type="http://schemas.openxmlformats.org/officeDocument/2006/relationships/slideLayout" Target="../slideLayouts/slideLayout124.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slideLayout" Target="../slideLayouts/slideLayout146.xml"/><Relationship Id="rId33" Type="http://schemas.openxmlformats.org/officeDocument/2006/relationships/slideLayout" Target="../slideLayouts/slideLayout154.xml"/><Relationship Id="rId38" Type="http://schemas.openxmlformats.org/officeDocument/2006/relationships/slideLayout" Target="../slideLayouts/slideLayout159.xml"/><Relationship Id="rId46" Type="http://schemas.openxmlformats.org/officeDocument/2006/relationships/slideLayout" Target="../slideLayouts/slideLayout167.xml"/><Relationship Id="rId20" Type="http://schemas.openxmlformats.org/officeDocument/2006/relationships/slideLayout" Target="../slideLayouts/slideLayout141.xml"/><Relationship Id="rId41" Type="http://schemas.openxmlformats.org/officeDocument/2006/relationships/slideLayout" Target="../slideLayouts/slideLayout162.xml"/><Relationship Id="rId1" Type="http://schemas.openxmlformats.org/officeDocument/2006/relationships/slideLayout" Target="../slideLayouts/slideLayout122.xml"/><Relationship Id="rId6" Type="http://schemas.openxmlformats.org/officeDocument/2006/relationships/slideLayout" Target="../slideLayouts/slideLayout12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image" Target="../media/image12.emf"/><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10" Type="http://schemas.openxmlformats.org/officeDocument/2006/relationships/slideLayout" Target="../slideLayouts/slideLayout179.xml"/><Relationship Id="rId19" Type="http://schemas.openxmlformats.org/officeDocument/2006/relationships/theme" Target="../theme/theme6.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884471"/>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Lst>
  <p:hf hdr="0" ft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1836434"/>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 id="2147483843" r:id="rId31"/>
    <p:sldLayoutId id="2147484003" r:id="rId32"/>
    <p:sldLayoutId id="2147484004" r:id="rId33"/>
  </p:sldLayoutIdLst>
  <p:hf hdr="0" ft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70281150"/>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 id="2147483911" r:id="rId18"/>
    <p:sldLayoutId id="2147483912" r:id="rId19"/>
    <p:sldLayoutId id="2147483913" r:id="rId20"/>
    <p:sldLayoutId id="2147483914" r:id="rId21"/>
    <p:sldLayoutId id="2147483915" r:id="rId22"/>
    <p:sldLayoutId id="2147483916" r:id="rId23"/>
    <p:sldLayoutId id="2147483917" r:id="rId24"/>
    <p:sldLayoutId id="2147483918" r:id="rId25"/>
    <p:sldLayoutId id="2147483919" r:id="rId26"/>
    <p:sldLayoutId id="2147483920" r:id="rId27"/>
    <p:sldLayoutId id="2147483921" r:id="rId28"/>
    <p:sldLayoutId id="2147483922" r:id="rId29"/>
    <p:sldLayoutId id="2147483923" r:id="rId30"/>
    <p:sldLayoutId id="2147483924" r:id="rId31"/>
    <p:sldLayoutId id="2147483925" r:id="rId32"/>
    <p:sldLayoutId id="2147483926" r:id="rId33"/>
    <p:sldLayoutId id="2147483927" r:id="rId34"/>
    <p:sldLayoutId id="2147483928" r:id="rId35"/>
    <p:sldLayoutId id="2147483929" r:id="rId36"/>
    <p:sldLayoutId id="2147483930" r:id="rId37"/>
    <p:sldLayoutId id="2147483931" r:id="rId38"/>
    <p:sldLayoutId id="2147483932" r:id="rId39"/>
    <p:sldLayoutId id="2147483952" r:id="rId40"/>
    <p:sldLayoutId id="2147484024" r:id="rId4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92775577"/>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010132"/>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2" r:id="rId14"/>
    <p:sldLayoutId id="2147483699" r:id="rId15"/>
    <p:sldLayoutId id="2147483663" r:id="rId16"/>
    <p:sldLayoutId id="2147483664" r:id="rId17"/>
    <p:sldLayoutId id="2147483666" r:id="rId18"/>
    <p:sldLayoutId id="2147483667" r:id="rId19"/>
    <p:sldLayoutId id="2147483668" r:id="rId20"/>
    <p:sldLayoutId id="2147483704" r:id="rId21"/>
    <p:sldLayoutId id="2147483705" r:id="rId22"/>
    <p:sldLayoutId id="2147483706" r:id="rId23"/>
    <p:sldLayoutId id="2147483709" r:id="rId24"/>
    <p:sldLayoutId id="2147483710" r:id="rId25"/>
    <p:sldLayoutId id="2147483712"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60" r:id="rId37"/>
    <p:sldLayoutId id="2147483761" r:id="rId38"/>
    <p:sldLayoutId id="2147483762" r:id="rId39"/>
    <p:sldLayoutId id="2147483763" r:id="rId40"/>
    <p:sldLayoutId id="2147483766" r:id="rId41"/>
    <p:sldLayoutId id="2147483767" r:id="rId42"/>
    <p:sldLayoutId id="2147483768" r:id="rId43"/>
    <p:sldLayoutId id="2147483769" r:id="rId44"/>
    <p:sldLayoutId id="2147483770" r:id="rId45"/>
    <p:sldLayoutId id="2147483771" r:id="rId46"/>
    <p:sldLayoutId id="2147483774" r:id="rId47"/>
    <p:sldLayoutId id="2147484025" r:id="rId4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0"/>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408370313"/>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 id="2147484017" r:id="rId12"/>
    <p:sldLayoutId id="2147484018" r:id="rId13"/>
    <p:sldLayoutId id="2147484019" r:id="rId14"/>
    <p:sldLayoutId id="2147484020" r:id="rId15"/>
    <p:sldLayoutId id="2147484021" r:id="rId16"/>
    <p:sldLayoutId id="2147484022" r:id="rId17"/>
    <p:sldLayoutId id="2147484023"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33.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34.xml"/><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4.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34.xml"/><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hyperlink" Target="http://www.microsoft.com/en-us/legal/intellectualproperty/Permissions/default.aspx" TargetMode="External"/><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3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3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4.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4.xml"/><Relationship Id="rId1" Type="http://schemas.openxmlformats.org/officeDocument/2006/relationships/slideLayout" Target="../slideLayouts/slideLayout3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27.xml"/><Relationship Id="rId5" Type="http://schemas.openxmlformats.org/officeDocument/2006/relationships/image" Target="../media/image30.png"/><Relationship Id="rId4" Type="http://schemas.openxmlformats.org/officeDocument/2006/relationships/image" Target="../media/image29.pn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3.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34.xml"/><Relationship Id="rId5" Type="http://schemas.openxmlformats.org/officeDocument/2006/relationships/image" Target="../media/image74.pn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34.xml"/><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27.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17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4.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4.xml"/></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hyperlink" Target="http://aka.ms/apimpolicyexamples" TargetMode="External"/><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69.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tiff"/><Relationship Id="rId9" Type="http://schemas.openxmlformats.org/officeDocument/2006/relationships/image" Target="../media/image38.png"/></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0.xml"/><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1.xml"/><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3.xml"/><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4.xml"/><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6.xml"/><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7.xml"/><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8.xml"/></Relationships>
</file>

<file path=ppt/slides/_rels/slide8.xml.rels><?xml version="1.0" encoding="UTF-8" standalone="yes"?>
<Relationships xmlns="http://schemas.openxmlformats.org/package/2006/relationships"><Relationship Id="rId8" Type="http://schemas.openxmlformats.org/officeDocument/2006/relationships/image" Target="../media/image47.tiff"/><Relationship Id="rId13" Type="http://schemas.openxmlformats.org/officeDocument/2006/relationships/image" Target="../media/image52.png"/><Relationship Id="rId3" Type="http://schemas.openxmlformats.org/officeDocument/2006/relationships/image" Target="../media/image42.emf"/><Relationship Id="rId7" Type="http://schemas.openxmlformats.org/officeDocument/2006/relationships/image" Target="../media/image46.png"/><Relationship Id="rId12" Type="http://schemas.openxmlformats.org/officeDocument/2006/relationships/image" Target="../media/image51.emf"/><Relationship Id="rId2" Type="http://schemas.openxmlformats.org/officeDocument/2006/relationships/notesSlide" Target="../notesSlides/notesSlide8.xml"/><Relationship Id="rId1" Type="http://schemas.openxmlformats.org/officeDocument/2006/relationships/slideLayout" Target="../slideLayouts/slideLayout128.xml"/><Relationship Id="rId6" Type="http://schemas.openxmlformats.org/officeDocument/2006/relationships/image" Target="../media/image45.png"/><Relationship Id="rId11" Type="http://schemas.openxmlformats.org/officeDocument/2006/relationships/image" Target="../media/image50.emf"/><Relationship Id="rId5" Type="http://schemas.openxmlformats.org/officeDocument/2006/relationships/image" Target="../media/image44.emf"/><Relationship Id="rId10" Type="http://schemas.openxmlformats.org/officeDocument/2006/relationships/image" Target="../media/image49.tiff"/><Relationship Id="rId4" Type="http://schemas.openxmlformats.org/officeDocument/2006/relationships/image" Target="../media/image43.emf"/><Relationship Id="rId9" Type="http://schemas.openxmlformats.org/officeDocument/2006/relationships/image" Target="../media/image48.png"/><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lIns="91440" tIns="91440" rIns="91440" bIns="91440" anchor="ctr" anchorCtr="0"/>
          <a:lstStyle/>
          <a:p>
            <a:r>
              <a:rPr lang="en-US" b="1"/>
              <a:t>Introduction to API Management</a:t>
            </a:r>
          </a:p>
        </p:txBody>
      </p:sp>
      <p:sp>
        <p:nvSpPr>
          <p:cNvPr id="4" name="Slide Number Placeholder 3"/>
          <p:cNvSpPr>
            <a:spLocks noGrp="1"/>
          </p:cNvSpPr>
          <p:nvPr>
            <p:ph type="sldNum" sz="quarter" idx="4294967295"/>
          </p:nvPr>
        </p:nvSpPr>
        <p:spPr>
          <a:xfrm>
            <a:off x="9347200" y="6356350"/>
            <a:ext cx="2844800" cy="366713"/>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8782734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61CF3-60FA-42CC-8E3A-78D51982D913}"/>
              </a:ext>
            </a:extLst>
          </p:cNvPr>
          <p:cNvSpPr>
            <a:spLocks noGrp="1"/>
          </p:cNvSpPr>
          <p:nvPr>
            <p:ph type="title"/>
          </p:nvPr>
        </p:nvSpPr>
        <p:spPr/>
        <p:txBody>
          <a:bodyPr/>
          <a:lstStyle/>
          <a:p>
            <a:r>
              <a:rPr lang="en-US"/>
              <a:t>Publisher Portal</a:t>
            </a:r>
            <a:endParaRPr lang="es-CO"/>
          </a:p>
        </p:txBody>
      </p:sp>
      <p:sp>
        <p:nvSpPr>
          <p:cNvPr id="3" name="Slide Number Placeholder 2">
            <a:extLst>
              <a:ext uri="{FF2B5EF4-FFF2-40B4-BE49-F238E27FC236}">
                <a16:creationId xmlns:a16="http://schemas.microsoft.com/office/drawing/2014/main" id="{F5F2649D-21C5-4FB8-9899-A17CA666A98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C74FA780-4981-43C3-893E-EBF13E031248}"/>
              </a:ext>
            </a:extLst>
          </p:cNvPr>
          <p:cNvSpPr>
            <a:spLocks noGrp="1"/>
          </p:cNvSpPr>
          <p:nvPr>
            <p:ph type="body" sz="quarter" idx="13"/>
          </p:nvPr>
        </p:nvSpPr>
        <p:spPr>
          <a:xfrm>
            <a:off x="402336" y="1143000"/>
            <a:ext cx="4434840" cy="4956048"/>
          </a:xfrm>
        </p:spPr>
        <p:txBody>
          <a:bodyPr vert="horz" lIns="91440" tIns="45720" rIns="91440" bIns="45720" rtlCol="0" anchor="t">
            <a:normAutofit/>
          </a:bodyPr>
          <a:lstStyle/>
          <a:p>
            <a:pPr marL="0" indent="0">
              <a:buNone/>
            </a:pPr>
            <a:r>
              <a:rPr lang="en-US">
                <a:latin typeface="Segoe UI"/>
                <a:cs typeface="Segoe UI"/>
              </a:rPr>
              <a:t>Web UI used for:</a:t>
            </a:r>
          </a:p>
          <a:p>
            <a:r>
              <a:rPr lang="en-US">
                <a:latin typeface="Segoe UI"/>
                <a:cs typeface="Segoe UI"/>
              </a:rPr>
              <a:t>Define APIs and Operations</a:t>
            </a:r>
          </a:p>
          <a:p>
            <a:r>
              <a:rPr lang="en-US">
                <a:latin typeface="Segoe UI"/>
                <a:cs typeface="Segoe UI"/>
              </a:rPr>
              <a:t>Define Products</a:t>
            </a:r>
          </a:p>
          <a:p>
            <a:r>
              <a:rPr lang="en-US">
                <a:latin typeface="Segoe UI"/>
                <a:cs typeface="Segoe UI"/>
              </a:rPr>
              <a:t>Configure Policies</a:t>
            </a:r>
          </a:p>
          <a:p>
            <a:r>
              <a:rPr lang="en-US">
                <a:latin typeface="Segoe UI"/>
                <a:cs typeface="Segoe UI"/>
              </a:rPr>
              <a:t>Analytics</a:t>
            </a:r>
          </a:p>
          <a:p>
            <a:r>
              <a:rPr lang="en-US"/>
              <a:t>Usage management</a:t>
            </a:r>
          </a:p>
        </p:txBody>
      </p:sp>
      <p:pic>
        <p:nvPicPr>
          <p:cNvPr id="5" name="Picture 4">
            <a:extLst>
              <a:ext uri="{FF2B5EF4-FFF2-40B4-BE49-F238E27FC236}">
                <a16:creationId xmlns:a16="http://schemas.microsoft.com/office/drawing/2014/main" id="{7D0C5A5D-3BE0-4A9C-8D50-864A1BAABE2B}"/>
              </a:ext>
            </a:extLst>
          </p:cNvPr>
          <p:cNvPicPr>
            <a:picLocks noChangeAspect="1"/>
          </p:cNvPicPr>
          <p:nvPr/>
        </p:nvPicPr>
        <p:blipFill>
          <a:blip r:embed="rId3"/>
          <a:stretch>
            <a:fillRect/>
          </a:stretch>
        </p:blipFill>
        <p:spPr>
          <a:xfrm>
            <a:off x="4942281" y="644652"/>
            <a:ext cx="6656085" cy="5252021"/>
          </a:xfrm>
          <a:prstGeom prst="rect">
            <a:avLst/>
          </a:prstGeom>
        </p:spPr>
      </p:pic>
    </p:spTree>
    <p:extLst>
      <p:ext uri="{BB962C8B-B14F-4D97-AF65-F5344CB8AC3E}">
        <p14:creationId xmlns:p14="http://schemas.microsoft.com/office/powerpoint/2010/main" val="3218695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BA860-78F9-46D1-B00B-DA95649D5311}"/>
              </a:ext>
            </a:extLst>
          </p:cNvPr>
          <p:cNvSpPr>
            <a:spLocks noGrp="1"/>
          </p:cNvSpPr>
          <p:nvPr>
            <p:ph type="title"/>
          </p:nvPr>
        </p:nvSpPr>
        <p:spPr/>
        <p:txBody>
          <a:bodyPr/>
          <a:lstStyle/>
          <a:p>
            <a:r>
              <a:rPr lang="en-US"/>
              <a:t>Developer Portal</a:t>
            </a:r>
            <a:endParaRPr lang="es-CO"/>
          </a:p>
        </p:txBody>
      </p:sp>
      <p:sp>
        <p:nvSpPr>
          <p:cNvPr id="3" name="Slide Number Placeholder 2">
            <a:extLst>
              <a:ext uri="{FF2B5EF4-FFF2-40B4-BE49-F238E27FC236}">
                <a16:creationId xmlns:a16="http://schemas.microsoft.com/office/drawing/2014/main" id="{13E96124-60D9-439C-AE19-BE11C83389B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B6DB8D4F-FCD4-40FE-8972-05A127E7E86A}"/>
              </a:ext>
            </a:extLst>
          </p:cNvPr>
          <p:cNvSpPr>
            <a:spLocks noGrp="1"/>
          </p:cNvSpPr>
          <p:nvPr>
            <p:ph type="body" sz="quarter" idx="13"/>
          </p:nvPr>
        </p:nvSpPr>
        <p:spPr/>
        <p:txBody>
          <a:bodyPr/>
          <a:lstStyle/>
          <a:p>
            <a:pPr marL="0" indent="0">
              <a:buNone/>
            </a:pPr>
            <a:r>
              <a:rPr lang="en-US"/>
              <a:t>Where consumers of APIs can:</a:t>
            </a:r>
          </a:p>
          <a:p>
            <a:r>
              <a:rPr lang="en-US"/>
              <a:t>Find available APIs</a:t>
            </a:r>
          </a:p>
          <a:p>
            <a:r>
              <a:rPr lang="en-US"/>
              <a:t>Read API Documentation</a:t>
            </a:r>
          </a:p>
          <a:p>
            <a:r>
              <a:rPr lang="en-US"/>
              <a:t>Test APIs</a:t>
            </a:r>
          </a:p>
          <a:p>
            <a:r>
              <a:rPr lang="en-US"/>
              <a:t>Create accounts and subscribe to products</a:t>
            </a:r>
          </a:p>
          <a:p>
            <a:r>
              <a:rPr lang="en-US"/>
              <a:t>Access usage analytics</a:t>
            </a:r>
            <a:endParaRPr lang="es-CO"/>
          </a:p>
        </p:txBody>
      </p:sp>
    </p:spTree>
    <p:extLst>
      <p:ext uri="{BB962C8B-B14F-4D97-AF65-F5344CB8AC3E}">
        <p14:creationId xmlns:p14="http://schemas.microsoft.com/office/powerpoint/2010/main" val="1601594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DBBEDB-EFC2-46CC-8708-55988DFF7C4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kern="1200">
                <a:solidFill>
                  <a:schemeClr val="bg1"/>
                </a:solidFill>
                <a:latin typeface="+mj-lt"/>
                <a:ea typeface="+mj-ea"/>
                <a:cs typeface="+mj-cs"/>
              </a:rPr>
              <a:t>Pricing Tiers</a:t>
            </a:r>
          </a:p>
        </p:txBody>
      </p:sp>
      <p:sp>
        <p:nvSpPr>
          <p:cNvPr id="3" name="Slide Number Placeholder 2">
            <a:extLst>
              <a:ext uri="{FF2B5EF4-FFF2-40B4-BE49-F238E27FC236}">
                <a16:creationId xmlns:a16="http://schemas.microsoft.com/office/drawing/2014/main" id="{20CABC08-68B9-4981-8B65-649DB20D2E3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AFFF257A-30C5-4AFB-911B-BE4CEEA1EA82}"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12</a:t>
            </a:fld>
            <a:endParaRPr kumimoji="0" lang="en-US" b="0" i="0" u="none" strike="noStrike" cap="none" spc="0" normalizeH="0" baseline="0" noProof="0">
              <a:ln>
                <a:noFill/>
              </a:ln>
              <a:effectLst/>
              <a:uLnTx/>
              <a:uFillTx/>
            </a:endParaRPr>
          </a:p>
        </p:txBody>
      </p:sp>
      <p:pic>
        <p:nvPicPr>
          <p:cNvPr id="6" name="Picture 5">
            <a:extLst>
              <a:ext uri="{FF2B5EF4-FFF2-40B4-BE49-F238E27FC236}">
                <a16:creationId xmlns:a16="http://schemas.microsoft.com/office/drawing/2014/main" id="{3666007F-F580-4517-8091-FB97BA26FCD2}"/>
              </a:ext>
            </a:extLst>
          </p:cNvPr>
          <p:cNvPicPr>
            <a:picLocks noChangeAspect="1"/>
          </p:cNvPicPr>
          <p:nvPr/>
        </p:nvPicPr>
        <p:blipFill>
          <a:blip r:embed="rId3"/>
          <a:stretch>
            <a:fillRect/>
          </a:stretch>
        </p:blipFill>
        <p:spPr>
          <a:xfrm>
            <a:off x="8288597" y="1748253"/>
            <a:ext cx="2477728" cy="4256948"/>
          </a:xfrm>
          <a:prstGeom prst="rect">
            <a:avLst/>
          </a:prstGeom>
        </p:spPr>
      </p:pic>
      <p:pic>
        <p:nvPicPr>
          <p:cNvPr id="7" name="Picture 6">
            <a:extLst>
              <a:ext uri="{FF2B5EF4-FFF2-40B4-BE49-F238E27FC236}">
                <a16:creationId xmlns:a16="http://schemas.microsoft.com/office/drawing/2014/main" id="{3F95DB88-C862-4F26-90B5-B94D9323B72A}"/>
              </a:ext>
            </a:extLst>
          </p:cNvPr>
          <p:cNvPicPr>
            <a:picLocks noChangeAspect="1"/>
          </p:cNvPicPr>
          <p:nvPr/>
        </p:nvPicPr>
        <p:blipFill>
          <a:blip r:embed="rId4"/>
          <a:stretch>
            <a:fillRect/>
          </a:stretch>
        </p:blipFill>
        <p:spPr>
          <a:xfrm>
            <a:off x="1224116" y="1743843"/>
            <a:ext cx="7089232" cy="4261358"/>
          </a:xfrm>
          <a:prstGeom prst="rect">
            <a:avLst/>
          </a:prstGeom>
        </p:spPr>
      </p:pic>
    </p:spTree>
    <p:extLst>
      <p:ext uri="{BB962C8B-B14F-4D97-AF65-F5344CB8AC3E}">
        <p14:creationId xmlns:p14="http://schemas.microsoft.com/office/powerpoint/2010/main" val="2294601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Networking</a:t>
            </a:r>
            <a:endParaRPr lang="es-CO"/>
          </a:p>
        </p:txBody>
      </p:sp>
      <p:sp>
        <p:nvSpPr>
          <p:cNvPr id="4" name="Text Placeholder 3"/>
          <p:cNvSpPr>
            <a:spLocks noGrp="1"/>
          </p:cNvSpPr>
          <p:nvPr>
            <p:ph type="body" sz="quarter" idx="13"/>
          </p:nvPr>
        </p:nvSpPr>
        <p:spPr/>
        <p:txBody>
          <a:bodyPr/>
          <a:lstStyle/>
          <a:p>
            <a:r>
              <a:rPr lang="en-US"/>
              <a:t>Deploy APIM on an Azure </a:t>
            </a:r>
            <a:r>
              <a:rPr lang="en-US" err="1"/>
              <a:t>Vnet</a:t>
            </a:r>
            <a:endParaRPr lang="en-US"/>
          </a:p>
          <a:p>
            <a:r>
              <a:rPr lang="en-US"/>
              <a:t>Allows APIM to access on-</a:t>
            </a:r>
            <a:r>
              <a:rPr lang="en-US" err="1"/>
              <a:t>Vnet</a:t>
            </a:r>
            <a:r>
              <a:rPr lang="en-US"/>
              <a:t> or on-premises resources</a:t>
            </a:r>
          </a:p>
          <a:p>
            <a:pPr lvl="1"/>
            <a:r>
              <a:rPr lang="en-US"/>
              <a:t>Site-to-Site VPN</a:t>
            </a:r>
          </a:p>
          <a:p>
            <a:pPr lvl="1"/>
            <a:r>
              <a:rPr lang="en-US"/>
              <a:t>Express Route</a:t>
            </a:r>
          </a:p>
          <a:p>
            <a:r>
              <a:rPr lang="en-US" err="1"/>
              <a:t>Vnet</a:t>
            </a:r>
            <a:r>
              <a:rPr lang="en-US"/>
              <a:t> must be in same region as API Management resource *</a:t>
            </a:r>
          </a:p>
          <a:p>
            <a:pPr lvl="1"/>
            <a:r>
              <a:rPr lang="en-US"/>
              <a:t>Must use dedicated Subnet</a:t>
            </a:r>
          </a:p>
          <a:p>
            <a:endParaRPr lang="en-US"/>
          </a:p>
          <a:p>
            <a:endParaRPr lang="en-US"/>
          </a:p>
          <a:p>
            <a:endParaRPr lang="en-US"/>
          </a:p>
          <a:p>
            <a:pPr marL="0" indent="0">
              <a:buNone/>
            </a:pPr>
            <a:r>
              <a:rPr lang="en-US"/>
              <a:t>* 1 per region for multi-region deployments</a:t>
            </a:r>
          </a:p>
          <a:p>
            <a:endParaRPr lang="es-CO"/>
          </a:p>
        </p:txBody>
      </p:sp>
    </p:spTree>
    <p:extLst>
      <p:ext uri="{BB962C8B-B14F-4D97-AF65-F5344CB8AC3E}">
        <p14:creationId xmlns:p14="http://schemas.microsoft.com/office/powerpoint/2010/main" val="3257342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251A3-7A1B-423C-82A1-0537EB4F8269}"/>
              </a:ext>
            </a:extLst>
          </p:cNvPr>
          <p:cNvSpPr>
            <a:spLocks noGrp="1"/>
          </p:cNvSpPr>
          <p:nvPr>
            <p:ph type="title"/>
          </p:nvPr>
        </p:nvSpPr>
        <p:spPr/>
        <p:txBody>
          <a:bodyPr/>
          <a:lstStyle/>
          <a:p>
            <a:r>
              <a:rPr lang="en-US"/>
              <a:t>Networking – Internal </a:t>
            </a:r>
            <a:r>
              <a:rPr lang="en-US" err="1"/>
              <a:t>VNet</a:t>
            </a:r>
            <a:endParaRPr lang="es-CO"/>
          </a:p>
        </p:txBody>
      </p:sp>
      <p:sp>
        <p:nvSpPr>
          <p:cNvPr id="3" name="Slide Number Placeholder 2">
            <a:extLst>
              <a:ext uri="{FF2B5EF4-FFF2-40B4-BE49-F238E27FC236}">
                <a16:creationId xmlns:a16="http://schemas.microsoft.com/office/drawing/2014/main" id="{431B86A5-BE2B-47D3-85CD-08F2BBC035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CEF7F3F4-1F49-4866-9A96-E5B0044EAB17}"/>
              </a:ext>
            </a:extLst>
          </p:cNvPr>
          <p:cNvSpPr>
            <a:spLocks noGrp="1"/>
          </p:cNvSpPr>
          <p:nvPr>
            <p:ph type="body" sz="quarter" idx="13"/>
          </p:nvPr>
        </p:nvSpPr>
        <p:spPr/>
        <p:txBody>
          <a:bodyPr/>
          <a:lstStyle/>
          <a:p>
            <a:r>
              <a:rPr lang="en-US"/>
              <a:t>All service endpoints accessible only in </a:t>
            </a:r>
            <a:r>
              <a:rPr lang="en-US" err="1"/>
              <a:t>Vnet</a:t>
            </a:r>
            <a:endParaRPr lang="en-US"/>
          </a:p>
          <a:p>
            <a:pPr lvl="1"/>
            <a:r>
              <a:rPr lang="en-US"/>
              <a:t>Gateway</a:t>
            </a:r>
          </a:p>
          <a:p>
            <a:pPr lvl="1"/>
            <a:r>
              <a:rPr lang="en-US"/>
              <a:t>Developer Portal</a:t>
            </a:r>
          </a:p>
          <a:p>
            <a:pPr lvl="1"/>
            <a:r>
              <a:rPr lang="en-US"/>
              <a:t>Publisher Portal</a:t>
            </a:r>
          </a:p>
          <a:p>
            <a:pPr lvl="1"/>
            <a:r>
              <a:rPr lang="en-US"/>
              <a:t>Management</a:t>
            </a:r>
          </a:p>
          <a:p>
            <a:pPr lvl="1"/>
            <a:r>
              <a:rPr lang="en-US"/>
              <a:t>Git</a:t>
            </a:r>
          </a:p>
          <a:p>
            <a:r>
              <a:rPr lang="en-US"/>
              <a:t>No service endpoints registered in DNS</a:t>
            </a:r>
            <a:endParaRPr lang="es-CO"/>
          </a:p>
        </p:txBody>
      </p:sp>
    </p:spTree>
    <p:extLst>
      <p:ext uri="{BB962C8B-B14F-4D97-AF65-F5344CB8AC3E}">
        <p14:creationId xmlns:p14="http://schemas.microsoft.com/office/powerpoint/2010/main" val="2993521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A30F3-37A8-4488-8C55-7A646D7DE303}"/>
              </a:ext>
            </a:extLst>
          </p:cNvPr>
          <p:cNvSpPr>
            <a:spLocks noGrp="1"/>
          </p:cNvSpPr>
          <p:nvPr>
            <p:ph type="title"/>
          </p:nvPr>
        </p:nvSpPr>
        <p:spPr/>
        <p:txBody>
          <a:bodyPr/>
          <a:lstStyle/>
          <a:p>
            <a:r>
              <a:rPr lang="en-US"/>
              <a:t>Networking – Internal VNet with AG</a:t>
            </a:r>
            <a:endParaRPr lang="es-CO"/>
          </a:p>
        </p:txBody>
      </p:sp>
      <p:sp>
        <p:nvSpPr>
          <p:cNvPr id="3" name="Slide Number Placeholder 2">
            <a:extLst>
              <a:ext uri="{FF2B5EF4-FFF2-40B4-BE49-F238E27FC236}">
                <a16:creationId xmlns:a16="http://schemas.microsoft.com/office/drawing/2014/main" id="{E48D5BF4-7E4C-45B2-B5E2-64BF93F3D7B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95579C65-AE88-40C5-BFA9-E9C5756580CE}"/>
              </a:ext>
            </a:extLst>
          </p:cNvPr>
          <p:cNvSpPr>
            <a:spLocks noGrp="1"/>
          </p:cNvSpPr>
          <p:nvPr>
            <p:ph type="body" sz="quarter" idx="13"/>
          </p:nvPr>
        </p:nvSpPr>
        <p:spPr/>
        <p:txBody>
          <a:bodyPr/>
          <a:lstStyle/>
          <a:p>
            <a:r>
              <a:rPr lang="en-US"/>
              <a:t>API Management deployed in internal network mode</a:t>
            </a:r>
          </a:p>
          <a:p>
            <a:r>
              <a:rPr lang="en-US"/>
              <a:t>Service endpoint exposed through App Gateway to external customers</a:t>
            </a:r>
            <a:endParaRPr lang="es-CO"/>
          </a:p>
        </p:txBody>
      </p:sp>
      <p:pic>
        <p:nvPicPr>
          <p:cNvPr id="6" name="Picture 5">
            <a:extLst>
              <a:ext uri="{FF2B5EF4-FFF2-40B4-BE49-F238E27FC236}">
                <a16:creationId xmlns:a16="http://schemas.microsoft.com/office/drawing/2014/main" id="{4693AA0E-44DA-4D8B-BBF3-DBD2347E5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746" y="2222949"/>
            <a:ext cx="7607766" cy="3906138"/>
          </a:xfrm>
          <a:prstGeom prst="rect">
            <a:avLst/>
          </a:prstGeom>
        </p:spPr>
      </p:pic>
    </p:spTree>
    <p:extLst>
      <p:ext uri="{BB962C8B-B14F-4D97-AF65-F5344CB8AC3E}">
        <p14:creationId xmlns:p14="http://schemas.microsoft.com/office/powerpoint/2010/main" val="1125722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Module 02: Defining APIs</a:t>
            </a:r>
          </a:p>
        </p:txBody>
      </p:sp>
      <p:sp>
        <p:nvSpPr>
          <p:cNvPr id="2" name="Text Placeholder 1"/>
          <p:cNvSpPr>
            <a:spLocks noGrp="1"/>
          </p:cNvSpPr>
          <p:nvPr>
            <p:ph type="body" sz="quarter" idx="12"/>
          </p:nvPr>
        </p:nvSpPr>
        <p:spPr/>
        <p:txBody>
          <a:bodyPr/>
          <a:lstStyle/>
          <a:p>
            <a:endParaRPr lang="fr-FR"/>
          </a:p>
        </p:txBody>
      </p:sp>
      <p:sp>
        <p:nvSpPr>
          <p:cNvPr id="3" name="Text Placeholder 2"/>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3345760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Defining APIs</a:t>
            </a:r>
            <a:endParaRPr lang="es-CO"/>
          </a:p>
        </p:txBody>
      </p:sp>
      <p:sp>
        <p:nvSpPr>
          <p:cNvPr id="4" name="Text Placeholder 3"/>
          <p:cNvSpPr>
            <a:spLocks noGrp="1"/>
          </p:cNvSpPr>
          <p:nvPr>
            <p:ph type="body" sz="quarter" idx="13"/>
          </p:nvPr>
        </p:nvSpPr>
        <p:spPr/>
        <p:txBody>
          <a:bodyPr/>
          <a:lstStyle/>
          <a:p>
            <a:r>
              <a:rPr lang="en-US"/>
              <a:t>Define from scratch in portal</a:t>
            </a:r>
          </a:p>
          <a:p>
            <a:r>
              <a:rPr lang="en-US"/>
              <a:t>Import API description</a:t>
            </a:r>
          </a:p>
          <a:p>
            <a:endParaRPr lang="en-US"/>
          </a:p>
          <a:p>
            <a:endParaRPr lang="en-US"/>
          </a:p>
          <a:p>
            <a:endParaRPr lang="en-US"/>
          </a:p>
          <a:p>
            <a:endParaRPr lang="en-US"/>
          </a:p>
          <a:p>
            <a:r>
              <a:rPr lang="en-US"/>
              <a:t>Reference Azure Service</a:t>
            </a:r>
          </a:p>
          <a:p>
            <a:endParaRPr lang="es-CO"/>
          </a:p>
        </p:txBody>
      </p:sp>
      <p:pic>
        <p:nvPicPr>
          <p:cNvPr id="2" name="Picture 1">
            <a:extLst>
              <a:ext uri="{FF2B5EF4-FFF2-40B4-BE49-F238E27FC236}">
                <a16:creationId xmlns:a16="http://schemas.microsoft.com/office/drawing/2014/main" id="{D54FF026-DCF0-4290-9EB8-F50BD874F2BA}"/>
              </a:ext>
            </a:extLst>
          </p:cNvPr>
          <p:cNvPicPr>
            <a:picLocks noChangeAspect="1"/>
          </p:cNvPicPr>
          <p:nvPr/>
        </p:nvPicPr>
        <p:blipFill>
          <a:blip r:embed="rId3"/>
          <a:stretch>
            <a:fillRect/>
          </a:stretch>
        </p:blipFill>
        <p:spPr>
          <a:xfrm>
            <a:off x="5318379" y="1528191"/>
            <a:ext cx="6257925" cy="2028825"/>
          </a:xfrm>
          <a:prstGeom prst="rect">
            <a:avLst/>
          </a:prstGeom>
        </p:spPr>
      </p:pic>
      <p:pic>
        <p:nvPicPr>
          <p:cNvPr id="5" name="Picture 4">
            <a:extLst>
              <a:ext uri="{FF2B5EF4-FFF2-40B4-BE49-F238E27FC236}">
                <a16:creationId xmlns:a16="http://schemas.microsoft.com/office/drawing/2014/main" id="{4B2AA2B6-C370-493E-BF43-0060C3011304}"/>
              </a:ext>
            </a:extLst>
          </p:cNvPr>
          <p:cNvPicPr>
            <a:picLocks noChangeAspect="1"/>
          </p:cNvPicPr>
          <p:nvPr/>
        </p:nvPicPr>
        <p:blipFill>
          <a:blip r:embed="rId4"/>
          <a:stretch>
            <a:fillRect/>
          </a:stretch>
        </p:blipFill>
        <p:spPr>
          <a:xfrm>
            <a:off x="5318379" y="3712464"/>
            <a:ext cx="6229350" cy="2066925"/>
          </a:xfrm>
          <a:prstGeom prst="rect">
            <a:avLst/>
          </a:prstGeom>
        </p:spPr>
      </p:pic>
    </p:spTree>
    <p:extLst>
      <p:ext uri="{BB962C8B-B14F-4D97-AF65-F5344CB8AC3E}">
        <p14:creationId xmlns:p14="http://schemas.microsoft.com/office/powerpoint/2010/main" val="2508604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4254-9E4C-49F5-A2E7-4E4580144D22}"/>
              </a:ext>
            </a:extLst>
          </p:cNvPr>
          <p:cNvSpPr>
            <a:spLocks noGrp="1"/>
          </p:cNvSpPr>
          <p:nvPr>
            <p:ph type="title"/>
          </p:nvPr>
        </p:nvSpPr>
        <p:spPr/>
        <p:txBody>
          <a:bodyPr/>
          <a:lstStyle/>
          <a:p>
            <a:r>
              <a:rPr lang="en-US"/>
              <a:t>Creating an API from Scratch</a:t>
            </a:r>
            <a:endParaRPr lang="es-CO"/>
          </a:p>
        </p:txBody>
      </p:sp>
      <p:sp>
        <p:nvSpPr>
          <p:cNvPr id="3" name="Slide Number Placeholder 2">
            <a:extLst>
              <a:ext uri="{FF2B5EF4-FFF2-40B4-BE49-F238E27FC236}">
                <a16:creationId xmlns:a16="http://schemas.microsoft.com/office/drawing/2014/main" id="{EFCFF0E7-0F6E-41AB-85A9-027F9D389CF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46EB738A-4CB6-4429-8A3F-D746FA8F466E}"/>
              </a:ext>
            </a:extLst>
          </p:cNvPr>
          <p:cNvPicPr>
            <a:picLocks noChangeAspect="1"/>
          </p:cNvPicPr>
          <p:nvPr/>
        </p:nvPicPr>
        <p:blipFill>
          <a:blip r:embed="rId3"/>
          <a:stretch>
            <a:fillRect/>
          </a:stretch>
        </p:blipFill>
        <p:spPr>
          <a:xfrm>
            <a:off x="1900237" y="1031875"/>
            <a:ext cx="8391525" cy="5324475"/>
          </a:xfrm>
          <a:prstGeom prst="rect">
            <a:avLst/>
          </a:prstGeom>
        </p:spPr>
      </p:pic>
    </p:spTree>
    <p:extLst>
      <p:ext uri="{BB962C8B-B14F-4D97-AF65-F5344CB8AC3E}">
        <p14:creationId xmlns:p14="http://schemas.microsoft.com/office/powerpoint/2010/main" val="2997989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8C626-AD45-4894-8C28-12C82EEA7C30}"/>
              </a:ext>
            </a:extLst>
          </p:cNvPr>
          <p:cNvSpPr>
            <a:spLocks noGrp="1"/>
          </p:cNvSpPr>
          <p:nvPr>
            <p:ph type="title"/>
          </p:nvPr>
        </p:nvSpPr>
        <p:spPr/>
        <p:txBody>
          <a:bodyPr/>
          <a:lstStyle/>
          <a:p>
            <a:r>
              <a:rPr lang="en-US"/>
              <a:t>Creating an API from scratch</a:t>
            </a:r>
            <a:endParaRPr lang="es-CO"/>
          </a:p>
        </p:txBody>
      </p:sp>
      <p:sp>
        <p:nvSpPr>
          <p:cNvPr id="3" name="Slide Number Placeholder 2">
            <a:extLst>
              <a:ext uri="{FF2B5EF4-FFF2-40B4-BE49-F238E27FC236}">
                <a16:creationId xmlns:a16="http://schemas.microsoft.com/office/drawing/2014/main" id="{4444C257-A68C-4696-AF02-08FC4090A9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97870A0-6ABA-49EB-97D1-8D2FDD130583}"/>
              </a:ext>
            </a:extLst>
          </p:cNvPr>
          <p:cNvPicPr>
            <a:picLocks noChangeAspect="1"/>
          </p:cNvPicPr>
          <p:nvPr/>
        </p:nvPicPr>
        <p:blipFill>
          <a:blip r:embed="rId3"/>
          <a:stretch>
            <a:fillRect/>
          </a:stretch>
        </p:blipFill>
        <p:spPr>
          <a:xfrm>
            <a:off x="1247775" y="1511884"/>
            <a:ext cx="9696450" cy="4048125"/>
          </a:xfrm>
          <a:prstGeom prst="rect">
            <a:avLst/>
          </a:prstGeom>
        </p:spPr>
      </p:pic>
    </p:spTree>
    <p:extLst>
      <p:ext uri="{BB962C8B-B14F-4D97-AF65-F5344CB8AC3E}">
        <p14:creationId xmlns:p14="http://schemas.microsoft.com/office/powerpoint/2010/main" val="2902693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445478" y="4804516"/>
            <a:ext cx="11039789" cy="1243417"/>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For more information, see Use of Microsoft Copyrighted Content at</a:t>
            </a:r>
          </a:p>
          <a:p>
            <a:pPr marL="0" marR="0" lvl="0" indent="0" algn="ctr" defTabSz="914400" rtl="0" eaLnBrk="1" fontAlgn="auto" latinLnBrk="0" hangingPunct="1">
              <a:lnSpc>
                <a:spcPct val="9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3F3F3F">
                    <a:alpha val="87000"/>
                  </a:srgbClr>
                </a:solidFill>
                <a:effectLst/>
                <a:uLnTx/>
                <a:uFillTx/>
                <a:latin typeface="Segoe UI" panose="020B0502040204020203" pitchFamily="34" charset="0"/>
                <a:ea typeface="+mn-ea"/>
                <a:cs typeface="Segoe UI" panose="020B0502040204020203" pitchFamily="34" charset="0"/>
                <a:hlinkClick r:id="rId3"/>
              </a:rPr>
              <a:t>http://www.microsoft.com/en-us/legal/intellectualproperty/Permissions/default.aspx</a:t>
            </a:r>
            <a:endParaRPr kumimoji="0" lang="en-US" sz="1200" b="0" i="0" u="none" strike="noStrike" kern="1200" cap="none" spc="0" normalizeH="0" baseline="0" noProof="0">
              <a:ln>
                <a:noFill/>
              </a:ln>
              <a:solidFill>
                <a:srgbClr val="3F3F3F">
                  <a:alpha val="87000"/>
                </a:srgbClr>
              </a:solidFill>
              <a:effectLst/>
              <a:uLnTx/>
              <a:uFillTx/>
              <a:latin typeface="Segoe UI" panose="020B0502040204020203" pitchFamily="34" charset="0"/>
              <a:ea typeface="+mn-ea"/>
              <a:cs typeface="Segoe UI" panose="020B0502040204020203" pitchFamily="34" charset="0"/>
            </a:endParaRPr>
          </a:p>
          <a:p>
            <a:pPr lvl="0">
              <a:lnSpc>
                <a:spcPct val="90000"/>
              </a:lnSpc>
              <a:defRPr/>
            </a:pPr>
            <a:r>
              <a:rPr kumimoji="0" lang="en-US" sz="1200" b="0" i="0" u="none" strike="noStrike" kern="1200" cap="none" spc="0" normalizeH="0" baseline="0" noProof="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Active Directory, Azure</a:t>
            </a:r>
            <a:r>
              <a:rPr lang="en-US" sz="1200">
                <a:solidFill>
                  <a:srgbClr val="3F3F3F">
                    <a:alpha val="87000"/>
                  </a:srgbClr>
                </a:solidFill>
                <a:latin typeface="Segoe UI" panose="020B0502040204020203" pitchFamily="34" charset="0"/>
                <a:cs typeface="Segoe UI" panose="020B0502040204020203" pitchFamily="34" charset="0"/>
              </a:rPr>
              <a:t>, HDInsight, Microsoft</a:t>
            </a:r>
            <a:r>
              <a:rPr kumimoji="0" lang="en-US" sz="1200" b="0" i="0" u="none" strike="noStrike" kern="1200" cap="none" spc="0" normalizeH="0" baseline="0" noProof="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 MSDN, </a:t>
            </a:r>
            <a:r>
              <a:rPr lang="en-US" sz="1200">
                <a:solidFill>
                  <a:srgbClr val="3F3F3F">
                    <a:alpha val="87000"/>
                  </a:srgbClr>
                </a:solidFill>
                <a:latin typeface="Segoe UI" panose="020B0502040204020203" pitchFamily="34" charset="0"/>
                <a:cs typeface="Segoe UI" panose="020B0502040204020203" pitchFamily="34" charset="0"/>
              </a:rPr>
              <a:t>Microsoft Dynamics, Windows </a:t>
            </a:r>
            <a:r>
              <a:rPr kumimoji="0" lang="en-US" sz="1200" b="0" i="0" u="none" strike="noStrike" kern="1200" cap="none" spc="0" normalizeH="0" baseline="0" noProof="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Intune, Office 365, Outlook, PowerShell,</a:t>
            </a:r>
            <a:r>
              <a:rPr kumimoji="0" lang="en-US" sz="1200" b="0" i="0" u="none" strike="noStrike" kern="1200" cap="none" spc="0" normalizeH="0" noProof="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 SQL Server, </a:t>
            </a:r>
            <a:r>
              <a:rPr kumimoji="0" lang="en-US" sz="1200" b="0" i="0" u="none" strike="noStrike" kern="1200" cap="none" spc="0" normalizeH="0" baseline="0" noProof="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Visual Studio,</a:t>
            </a:r>
            <a:r>
              <a:rPr lang="en-US" sz="1200">
                <a:solidFill>
                  <a:srgbClr val="3F3F3F">
                    <a:alpha val="87000"/>
                  </a:srgbClr>
                </a:solidFill>
                <a:latin typeface="Segoe UI" panose="020B0502040204020203" pitchFamily="34" charset="0"/>
                <a:cs typeface="Segoe UI" panose="020B0502040204020203" pitchFamily="34" charset="0"/>
              </a:rPr>
              <a:t> WebMatrix, </a:t>
            </a:r>
            <a:r>
              <a:rPr kumimoji="0" lang="en-US" sz="1200" b="0" i="0" u="none" strike="noStrike" kern="1200" cap="none" spc="0" normalizeH="0" baseline="0" noProof="0">
                <a:ln>
                  <a:noFill/>
                </a:ln>
                <a:solidFill>
                  <a:srgbClr val="3F3F3F">
                    <a:alpha val="87000"/>
                  </a:srgbClr>
                </a:solidFill>
                <a:effectLst/>
                <a:uLnTx/>
                <a:uFillTx/>
                <a:latin typeface="Segoe UI" panose="020B0502040204020203" pitchFamily="34" charset="0"/>
                <a:ea typeface="+mn-ea"/>
                <a:cs typeface="Segoe UI" panose="020B0502040204020203" pitchFamily="34" charset="0"/>
              </a:rPr>
              <a:t>Windows, Windows Phone, Windows Server, Windows Vista, Xbox 360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 </a:t>
            </a:r>
          </a:p>
        </p:txBody>
      </p:sp>
    </p:spTree>
    <p:extLst>
      <p:ext uri="{BB962C8B-B14F-4D97-AF65-F5344CB8AC3E}">
        <p14:creationId xmlns:p14="http://schemas.microsoft.com/office/powerpoint/2010/main" val="260909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60324-792E-42C7-8718-DAFA49B79366}"/>
              </a:ext>
            </a:extLst>
          </p:cNvPr>
          <p:cNvSpPr>
            <a:spLocks noGrp="1"/>
          </p:cNvSpPr>
          <p:nvPr>
            <p:ph type="title"/>
          </p:nvPr>
        </p:nvSpPr>
        <p:spPr/>
        <p:txBody>
          <a:bodyPr/>
          <a:lstStyle/>
          <a:p>
            <a:r>
              <a:rPr lang="en-US"/>
              <a:t>Creating an API from Scratch</a:t>
            </a:r>
            <a:endParaRPr lang="es-CO"/>
          </a:p>
        </p:txBody>
      </p:sp>
      <p:sp>
        <p:nvSpPr>
          <p:cNvPr id="3" name="Slide Number Placeholder 2">
            <a:extLst>
              <a:ext uri="{FF2B5EF4-FFF2-40B4-BE49-F238E27FC236}">
                <a16:creationId xmlns:a16="http://schemas.microsoft.com/office/drawing/2014/main" id="{82B2869F-7AE2-4225-BB5A-9E18934DC2C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F8FA2DC-875D-4F50-981D-4F07A37486A5}"/>
              </a:ext>
            </a:extLst>
          </p:cNvPr>
          <p:cNvPicPr>
            <a:picLocks noChangeAspect="1"/>
          </p:cNvPicPr>
          <p:nvPr/>
        </p:nvPicPr>
        <p:blipFill>
          <a:blip r:embed="rId3"/>
          <a:stretch>
            <a:fillRect/>
          </a:stretch>
        </p:blipFill>
        <p:spPr>
          <a:xfrm>
            <a:off x="1295400" y="1204912"/>
            <a:ext cx="9601200" cy="4448175"/>
          </a:xfrm>
          <a:prstGeom prst="rect">
            <a:avLst/>
          </a:prstGeom>
        </p:spPr>
      </p:pic>
    </p:spTree>
    <p:extLst>
      <p:ext uri="{BB962C8B-B14F-4D97-AF65-F5344CB8AC3E}">
        <p14:creationId xmlns:p14="http://schemas.microsoft.com/office/powerpoint/2010/main" val="1111956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362B8-77C7-4599-BB1A-62581E4B8950}"/>
              </a:ext>
            </a:extLst>
          </p:cNvPr>
          <p:cNvSpPr>
            <a:spLocks noGrp="1"/>
          </p:cNvSpPr>
          <p:nvPr>
            <p:ph type="title"/>
          </p:nvPr>
        </p:nvSpPr>
        <p:spPr/>
        <p:txBody>
          <a:bodyPr/>
          <a:lstStyle/>
          <a:p>
            <a:r>
              <a:rPr lang="en-US"/>
              <a:t>Importing Open API</a:t>
            </a:r>
            <a:endParaRPr lang="es-CO"/>
          </a:p>
        </p:txBody>
      </p:sp>
      <p:sp>
        <p:nvSpPr>
          <p:cNvPr id="3" name="Slide Number Placeholder 2">
            <a:extLst>
              <a:ext uri="{FF2B5EF4-FFF2-40B4-BE49-F238E27FC236}">
                <a16:creationId xmlns:a16="http://schemas.microsoft.com/office/drawing/2014/main" id="{5B22D31F-1F82-4C09-BFF4-3817BEEB13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AD5FD5E5-5FBD-4C97-906A-901A71B6DABF}"/>
              </a:ext>
            </a:extLst>
          </p:cNvPr>
          <p:cNvSpPr>
            <a:spLocks noGrp="1"/>
          </p:cNvSpPr>
          <p:nvPr>
            <p:ph type="body" sz="quarter" idx="13"/>
          </p:nvPr>
        </p:nvSpPr>
        <p:spPr>
          <a:xfrm>
            <a:off x="402336" y="1143000"/>
            <a:ext cx="3319272" cy="4956048"/>
          </a:xfrm>
        </p:spPr>
        <p:txBody>
          <a:bodyPr/>
          <a:lstStyle/>
          <a:p>
            <a:r>
              <a:rPr lang="en-US"/>
              <a:t>Specify Swagger URL</a:t>
            </a:r>
          </a:p>
          <a:p>
            <a:r>
              <a:rPr lang="en-US"/>
              <a:t>Upload file</a:t>
            </a:r>
          </a:p>
          <a:p>
            <a:r>
              <a:rPr lang="en-US"/>
              <a:t>Operations and samples are derived from schema</a:t>
            </a:r>
          </a:p>
          <a:p>
            <a:r>
              <a:rPr lang="en-US"/>
              <a:t>Can be customized after</a:t>
            </a:r>
            <a:endParaRPr lang="es-CO"/>
          </a:p>
        </p:txBody>
      </p:sp>
      <p:pic>
        <p:nvPicPr>
          <p:cNvPr id="5" name="Picture 4">
            <a:extLst>
              <a:ext uri="{FF2B5EF4-FFF2-40B4-BE49-F238E27FC236}">
                <a16:creationId xmlns:a16="http://schemas.microsoft.com/office/drawing/2014/main" id="{6566DBD4-4004-42D6-BBAD-4CAF55F52B6B}"/>
              </a:ext>
            </a:extLst>
          </p:cNvPr>
          <p:cNvPicPr>
            <a:picLocks noChangeAspect="1"/>
          </p:cNvPicPr>
          <p:nvPr/>
        </p:nvPicPr>
        <p:blipFill>
          <a:blip r:embed="rId3"/>
          <a:stretch>
            <a:fillRect/>
          </a:stretch>
        </p:blipFill>
        <p:spPr>
          <a:xfrm>
            <a:off x="3634359" y="869950"/>
            <a:ext cx="8324850" cy="5486400"/>
          </a:xfrm>
          <a:prstGeom prst="rect">
            <a:avLst/>
          </a:prstGeom>
        </p:spPr>
      </p:pic>
    </p:spTree>
    <p:extLst>
      <p:ext uri="{BB962C8B-B14F-4D97-AF65-F5344CB8AC3E}">
        <p14:creationId xmlns:p14="http://schemas.microsoft.com/office/powerpoint/2010/main" val="698952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0F777-6365-4185-8E0D-BD4926DC7076}"/>
              </a:ext>
            </a:extLst>
          </p:cNvPr>
          <p:cNvSpPr>
            <a:spLocks noGrp="1"/>
          </p:cNvSpPr>
          <p:nvPr>
            <p:ph type="title"/>
          </p:nvPr>
        </p:nvSpPr>
        <p:spPr/>
        <p:txBody>
          <a:bodyPr/>
          <a:lstStyle/>
          <a:p>
            <a:r>
              <a:rPr lang="en-US"/>
              <a:t>Importing a SOAP API</a:t>
            </a:r>
            <a:endParaRPr lang="es-CO"/>
          </a:p>
        </p:txBody>
      </p:sp>
      <p:sp>
        <p:nvSpPr>
          <p:cNvPr id="3" name="Slide Number Placeholder 2">
            <a:extLst>
              <a:ext uri="{FF2B5EF4-FFF2-40B4-BE49-F238E27FC236}">
                <a16:creationId xmlns:a16="http://schemas.microsoft.com/office/drawing/2014/main" id="{3D0FC42F-BEE7-44D6-8D45-F5B5F08220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E183E211-A339-4E4C-8618-DC018D3824DE}"/>
              </a:ext>
            </a:extLst>
          </p:cNvPr>
          <p:cNvPicPr>
            <a:picLocks noChangeAspect="1"/>
          </p:cNvPicPr>
          <p:nvPr/>
        </p:nvPicPr>
        <p:blipFill>
          <a:blip r:embed="rId3"/>
          <a:stretch>
            <a:fillRect/>
          </a:stretch>
        </p:blipFill>
        <p:spPr>
          <a:xfrm>
            <a:off x="1868805" y="987552"/>
            <a:ext cx="8353425" cy="5267325"/>
          </a:xfrm>
          <a:prstGeom prst="rect">
            <a:avLst/>
          </a:prstGeom>
        </p:spPr>
      </p:pic>
    </p:spTree>
    <p:extLst>
      <p:ext uri="{BB962C8B-B14F-4D97-AF65-F5344CB8AC3E}">
        <p14:creationId xmlns:p14="http://schemas.microsoft.com/office/powerpoint/2010/main" val="3498308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CC075-812D-4EF2-8E42-36313194B330}"/>
              </a:ext>
            </a:extLst>
          </p:cNvPr>
          <p:cNvSpPr>
            <a:spLocks noGrp="1"/>
          </p:cNvSpPr>
          <p:nvPr>
            <p:ph type="title"/>
          </p:nvPr>
        </p:nvSpPr>
        <p:spPr/>
        <p:txBody>
          <a:bodyPr/>
          <a:lstStyle/>
          <a:p>
            <a:r>
              <a:rPr lang="en-US"/>
              <a:t>Importing a SOAP API</a:t>
            </a:r>
            <a:endParaRPr lang="es-CO"/>
          </a:p>
        </p:txBody>
      </p:sp>
      <p:sp>
        <p:nvSpPr>
          <p:cNvPr id="3" name="Slide Number Placeholder 2">
            <a:extLst>
              <a:ext uri="{FF2B5EF4-FFF2-40B4-BE49-F238E27FC236}">
                <a16:creationId xmlns:a16="http://schemas.microsoft.com/office/drawing/2014/main" id="{C1F58A66-65D0-402C-8538-582A76FECA3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CD41670-8ED8-421E-96AE-63E25C7CD0A8}"/>
              </a:ext>
            </a:extLst>
          </p:cNvPr>
          <p:cNvSpPr>
            <a:spLocks noGrp="1"/>
          </p:cNvSpPr>
          <p:nvPr>
            <p:ph type="body" sz="quarter" idx="13"/>
          </p:nvPr>
        </p:nvSpPr>
        <p:spPr/>
        <p:txBody>
          <a:bodyPr/>
          <a:lstStyle/>
          <a:p>
            <a:pPr marL="0" indent="0">
              <a:buNone/>
            </a:pPr>
            <a:r>
              <a:rPr lang="en-US"/>
              <a:t>Tips:</a:t>
            </a:r>
          </a:p>
          <a:p>
            <a:r>
              <a:rPr lang="en-US"/>
              <a:t>Use </a:t>
            </a:r>
            <a:r>
              <a:rPr lang="en-US">
                <a:solidFill>
                  <a:srgbClr val="00B050"/>
                </a:solidFill>
              </a:rPr>
              <a:t>?</a:t>
            </a:r>
            <a:r>
              <a:rPr lang="en-US" err="1">
                <a:solidFill>
                  <a:srgbClr val="00B050"/>
                </a:solidFill>
              </a:rPr>
              <a:t>singleWsdl</a:t>
            </a:r>
            <a:r>
              <a:rPr lang="en-US"/>
              <a:t> with WCF services</a:t>
            </a:r>
          </a:p>
          <a:p>
            <a:r>
              <a:rPr lang="en-US"/>
              <a:t>Do not fill in a description on the wizard</a:t>
            </a:r>
          </a:p>
          <a:p>
            <a:r>
              <a:rPr lang="en-US"/>
              <a:t>Make sure to choose a secure endpoint</a:t>
            </a:r>
          </a:p>
          <a:p>
            <a:r>
              <a:rPr lang="en-US"/>
              <a:t>Only this is supported:</a:t>
            </a:r>
          </a:p>
          <a:p>
            <a:pPr lvl="1"/>
            <a:r>
              <a:rPr lang="en-US"/>
              <a:t>WS-I Basic Profile 1.1</a:t>
            </a:r>
          </a:p>
          <a:p>
            <a:pPr lvl="1"/>
            <a:r>
              <a:rPr lang="en-US"/>
              <a:t>SOAP 1.1 and 1.2</a:t>
            </a:r>
          </a:p>
          <a:p>
            <a:pPr lvl="1"/>
            <a:r>
              <a:rPr lang="en-US"/>
              <a:t>WSDL 1.1</a:t>
            </a:r>
          </a:p>
          <a:p>
            <a:r>
              <a:rPr lang="en-US"/>
              <a:t>Limited authentication options</a:t>
            </a:r>
          </a:p>
          <a:p>
            <a:pPr lvl="1"/>
            <a:r>
              <a:rPr lang="en-US"/>
              <a:t>No Kerberos / windows credentials</a:t>
            </a:r>
          </a:p>
          <a:p>
            <a:pPr lvl="1"/>
            <a:r>
              <a:rPr lang="en-US"/>
              <a:t>No WS-Security</a:t>
            </a:r>
            <a:endParaRPr lang="es-CO"/>
          </a:p>
        </p:txBody>
      </p:sp>
    </p:spTree>
    <p:extLst>
      <p:ext uri="{BB962C8B-B14F-4D97-AF65-F5344CB8AC3E}">
        <p14:creationId xmlns:p14="http://schemas.microsoft.com/office/powerpoint/2010/main" val="46036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6B577-4187-4A6B-A0CB-4F83953BBB5C}"/>
              </a:ext>
            </a:extLst>
          </p:cNvPr>
          <p:cNvSpPr>
            <a:spLocks noGrp="1"/>
          </p:cNvSpPr>
          <p:nvPr>
            <p:ph type="title"/>
          </p:nvPr>
        </p:nvSpPr>
        <p:spPr/>
        <p:txBody>
          <a:bodyPr/>
          <a:lstStyle/>
          <a:p>
            <a:r>
              <a:rPr lang="en-US"/>
              <a:t>Importing a SOAP API</a:t>
            </a:r>
            <a:endParaRPr lang="es-CO"/>
          </a:p>
        </p:txBody>
      </p:sp>
      <p:sp>
        <p:nvSpPr>
          <p:cNvPr id="3" name="Slide Number Placeholder 2">
            <a:extLst>
              <a:ext uri="{FF2B5EF4-FFF2-40B4-BE49-F238E27FC236}">
                <a16:creationId xmlns:a16="http://schemas.microsoft.com/office/drawing/2014/main" id="{2F08F5A3-AD7E-435D-8314-0F6EE102220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5" name="Diagram 4">
            <a:extLst>
              <a:ext uri="{FF2B5EF4-FFF2-40B4-BE49-F238E27FC236}">
                <a16:creationId xmlns:a16="http://schemas.microsoft.com/office/drawing/2014/main" id="{ABCA747C-4497-4601-BD9D-6E945DADC33A}"/>
              </a:ext>
            </a:extLst>
          </p:cNvPr>
          <p:cNvGraphicFramePr/>
          <p:nvPr>
            <p:extLst>
              <p:ext uri="{D42A27DB-BD31-4B8C-83A1-F6EECF244321}">
                <p14:modId xmlns:p14="http://schemas.microsoft.com/office/powerpoint/2010/main" val="4116016826"/>
              </p:ext>
            </p:extLst>
          </p:nvPr>
        </p:nvGraphicFramePr>
        <p:xfrm>
          <a:off x="557784" y="1124712"/>
          <a:ext cx="11292840" cy="5047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2032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6B577-4187-4A6B-A0CB-4F83953BBB5C}"/>
              </a:ext>
            </a:extLst>
          </p:cNvPr>
          <p:cNvSpPr>
            <a:spLocks noGrp="1"/>
          </p:cNvSpPr>
          <p:nvPr>
            <p:ph type="title"/>
          </p:nvPr>
        </p:nvSpPr>
        <p:spPr/>
        <p:txBody>
          <a:bodyPr/>
          <a:lstStyle/>
          <a:p>
            <a:r>
              <a:rPr lang="en-US"/>
              <a:t>Importing a SOAP API</a:t>
            </a:r>
            <a:endParaRPr lang="es-CO"/>
          </a:p>
        </p:txBody>
      </p:sp>
      <p:sp>
        <p:nvSpPr>
          <p:cNvPr id="3" name="Slide Number Placeholder 2">
            <a:extLst>
              <a:ext uri="{FF2B5EF4-FFF2-40B4-BE49-F238E27FC236}">
                <a16:creationId xmlns:a16="http://schemas.microsoft.com/office/drawing/2014/main" id="{2F08F5A3-AD7E-435D-8314-0F6EE102220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5" name="Diagram 4">
            <a:extLst>
              <a:ext uri="{FF2B5EF4-FFF2-40B4-BE49-F238E27FC236}">
                <a16:creationId xmlns:a16="http://schemas.microsoft.com/office/drawing/2014/main" id="{ABCA747C-4497-4601-BD9D-6E945DADC33A}"/>
              </a:ext>
            </a:extLst>
          </p:cNvPr>
          <p:cNvGraphicFramePr/>
          <p:nvPr/>
        </p:nvGraphicFramePr>
        <p:xfrm>
          <a:off x="557784" y="1124712"/>
          <a:ext cx="11292840" cy="5047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4040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Module 03: Products &amp; Subscriptions</a:t>
            </a:r>
          </a:p>
        </p:txBody>
      </p:sp>
      <p:sp>
        <p:nvSpPr>
          <p:cNvPr id="2" name="Text Placeholder 1"/>
          <p:cNvSpPr>
            <a:spLocks noGrp="1"/>
          </p:cNvSpPr>
          <p:nvPr>
            <p:ph type="body" sz="quarter" idx="12"/>
          </p:nvPr>
        </p:nvSpPr>
        <p:spPr/>
        <p:txBody>
          <a:bodyPr/>
          <a:lstStyle/>
          <a:p>
            <a:endParaRPr lang="fr-FR"/>
          </a:p>
        </p:txBody>
      </p:sp>
      <p:sp>
        <p:nvSpPr>
          <p:cNvPr id="3" name="Text Placeholder 2"/>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1813476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Products</a:t>
            </a:r>
            <a:endParaRPr lang="es-CO"/>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p:cNvSpPr>
            <a:spLocks noGrp="1"/>
          </p:cNvSpPr>
          <p:nvPr>
            <p:ph type="body" sz="quarter" idx="13"/>
          </p:nvPr>
        </p:nvSpPr>
        <p:spPr/>
        <p:txBody>
          <a:bodyPr/>
          <a:lstStyle/>
          <a:p>
            <a:r>
              <a:rPr lang="en-US"/>
              <a:t>How you offer APIs to consumers</a:t>
            </a:r>
          </a:p>
          <a:p>
            <a:r>
              <a:rPr lang="en-US"/>
              <a:t>Default products: Starter &amp; Unlimited</a:t>
            </a:r>
          </a:p>
          <a:p>
            <a:r>
              <a:rPr lang="en-US"/>
              <a:t>A Product has:</a:t>
            </a:r>
          </a:p>
          <a:p>
            <a:pPr lvl="1"/>
            <a:r>
              <a:rPr lang="en-US"/>
              <a:t>A name, display name &amp; description</a:t>
            </a:r>
          </a:p>
          <a:p>
            <a:pPr lvl="1"/>
            <a:r>
              <a:rPr lang="en-US"/>
              <a:t>Legal Terms</a:t>
            </a:r>
          </a:p>
          <a:p>
            <a:pPr lvl="1"/>
            <a:r>
              <a:rPr lang="en-US"/>
              <a:t>One or more APIs</a:t>
            </a:r>
          </a:p>
          <a:p>
            <a:r>
              <a:rPr lang="en-US"/>
              <a:t>Has access control</a:t>
            </a:r>
          </a:p>
          <a:p>
            <a:pPr lvl="1"/>
            <a:r>
              <a:rPr lang="en-US"/>
              <a:t>Determines which users can view / subscribe</a:t>
            </a:r>
          </a:p>
          <a:p>
            <a:r>
              <a:rPr lang="en-US"/>
              <a:t>Only “published” products are visible to non-admin users</a:t>
            </a:r>
          </a:p>
          <a:p>
            <a:pPr lvl="1"/>
            <a:endParaRPr lang="en-US"/>
          </a:p>
          <a:p>
            <a:endParaRPr lang="en-US"/>
          </a:p>
        </p:txBody>
      </p:sp>
    </p:spTree>
    <p:extLst>
      <p:ext uri="{BB962C8B-B14F-4D97-AF65-F5344CB8AC3E}">
        <p14:creationId xmlns:p14="http://schemas.microsoft.com/office/powerpoint/2010/main" val="2476291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B431-A2A5-446A-A36F-78CA07D9555E}"/>
              </a:ext>
            </a:extLst>
          </p:cNvPr>
          <p:cNvSpPr>
            <a:spLocks noGrp="1"/>
          </p:cNvSpPr>
          <p:nvPr>
            <p:ph type="title"/>
          </p:nvPr>
        </p:nvSpPr>
        <p:spPr/>
        <p:txBody>
          <a:bodyPr/>
          <a:lstStyle/>
          <a:p>
            <a:r>
              <a:rPr lang="en-US"/>
              <a:t>Open Products</a:t>
            </a:r>
            <a:endParaRPr lang="es-CO"/>
          </a:p>
        </p:txBody>
      </p:sp>
      <p:sp>
        <p:nvSpPr>
          <p:cNvPr id="3" name="Slide Number Placeholder 2">
            <a:extLst>
              <a:ext uri="{FF2B5EF4-FFF2-40B4-BE49-F238E27FC236}">
                <a16:creationId xmlns:a16="http://schemas.microsoft.com/office/drawing/2014/main" id="{68FA995C-26E1-4EF6-A1B7-12E4D2132D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38DA7E9D-BF4C-434F-B16D-DAB2A153011A}"/>
              </a:ext>
            </a:extLst>
          </p:cNvPr>
          <p:cNvSpPr>
            <a:spLocks noGrp="1"/>
          </p:cNvSpPr>
          <p:nvPr>
            <p:ph type="body" sz="quarter" idx="13"/>
          </p:nvPr>
        </p:nvSpPr>
        <p:spPr/>
        <p:txBody>
          <a:bodyPr/>
          <a:lstStyle/>
          <a:p>
            <a:r>
              <a:rPr lang="en-US"/>
              <a:t>Have the “Require subscription” check disabled</a:t>
            </a:r>
          </a:p>
          <a:p>
            <a:r>
              <a:rPr lang="en-US"/>
              <a:t>An API can only belong to 1 Open Product at most</a:t>
            </a:r>
          </a:p>
          <a:p>
            <a:r>
              <a:rPr lang="en-US"/>
              <a:t>Can be called without a key</a:t>
            </a:r>
          </a:p>
          <a:p>
            <a:r>
              <a:rPr lang="en-US"/>
              <a:t>Open products are not listed in Developer Portal</a:t>
            </a:r>
            <a:endParaRPr lang="es-CO"/>
          </a:p>
        </p:txBody>
      </p:sp>
    </p:spTree>
    <p:extLst>
      <p:ext uri="{BB962C8B-B14F-4D97-AF65-F5344CB8AC3E}">
        <p14:creationId xmlns:p14="http://schemas.microsoft.com/office/powerpoint/2010/main" val="3757371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03E69-3033-420A-97B2-E7E6FA467C44}"/>
              </a:ext>
            </a:extLst>
          </p:cNvPr>
          <p:cNvSpPr>
            <a:spLocks noGrp="1"/>
          </p:cNvSpPr>
          <p:nvPr>
            <p:ph type="title"/>
          </p:nvPr>
        </p:nvSpPr>
        <p:spPr/>
        <p:txBody>
          <a:bodyPr/>
          <a:lstStyle/>
          <a:p>
            <a:r>
              <a:rPr lang="en-US"/>
              <a:t>Subscription</a:t>
            </a:r>
            <a:endParaRPr lang="es-CO"/>
          </a:p>
        </p:txBody>
      </p:sp>
      <p:sp>
        <p:nvSpPr>
          <p:cNvPr id="3" name="Slide Number Placeholder 2">
            <a:extLst>
              <a:ext uri="{FF2B5EF4-FFF2-40B4-BE49-F238E27FC236}">
                <a16:creationId xmlns:a16="http://schemas.microsoft.com/office/drawing/2014/main" id="{FCB843AC-3973-4F85-A9A2-6B35BC0B5F1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14162FB9-6946-4F1C-978C-EE12A09AD179}"/>
              </a:ext>
            </a:extLst>
          </p:cNvPr>
          <p:cNvSpPr>
            <a:spLocks noGrp="1"/>
          </p:cNvSpPr>
          <p:nvPr>
            <p:ph type="body" sz="quarter" idx="13"/>
          </p:nvPr>
        </p:nvSpPr>
        <p:spPr/>
        <p:txBody>
          <a:bodyPr/>
          <a:lstStyle/>
          <a:p>
            <a:r>
              <a:rPr lang="en-US"/>
              <a:t>Created when:</a:t>
            </a:r>
          </a:p>
          <a:p>
            <a:pPr lvl="1"/>
            <a:r>
              <a:rPr lang="en-US"/>
              <a:t>User signs up for a product – Might require approval from admin</a:t>
            </a:r>
          </a:p>
          <a:p>
            <a:pPr lvl="1"/>
            <a:r>
              <a:rPr lang="en-US"/>
              <a:t>Admin creates a subscription on behalf of user</a:t>
            </a:r>
          </a:p>
          <a:p>
            <a:r>
              <a:rPr lang="en-US"/>
              <a:t>Can be cancelled by user or administrator</a:t>
            </a:r>
          </a:p>
          <a:p>
            <a:r>
              <a:rPr lang="en-US"/>
              <a:t>Has primary/secondary keys used for authentication on API calls</a:t>
            </a:r>
            <a:endParaRPr lang="es-CO"/>
          </a:p>
        </p:txBody>
      </p:sp>
      <p:pic>
        <p:nvPicPr>
          <p:cNvPr id="5" name="Picture 4">
            <a:extLst>
              <a:ext uri="{FF2B5EF4-FFF2-40B4-BE49-F238E27FC236}">
                <a16:creationId xmlns:a16="http://schemas.microsoft.com/office/drawing/2014/main" id="{D1F47696-313E-4354-9A94-5918CFD0717E}"/>
              </a:ext>
            </a:extLst>
          </p:cNvPr>
          <p:cNvPicPr>
            <a:picLocks noChangeAspect="1"/>
          </p:cNvPicPr>
          <p:nvPr/>
        </p:nvPicPr>
        <p:blipFill>
          <a:blip r:embed="rId3"/>
          <a:stretch>
            <a:fillRect/>
          </a:stretch>
        </p:blipFill>
        <p:spPr>
          <a:xfrm>
            <a:off x="364807" y="3697033"/>
            <a:ext cx="11249025" cy="1457325"/>
          </a:xfrm>
          <a:prstGeom prst="rect">
            <a:avLst/>
          </a:prstGeom>
        </p:spPr>
      </p:pic>
    </p:spTree>
    <p:extLst>
      <p:ext uri="{BB962C8B-B14F-4D97-AF65-F5344CB8AC3E}">
        <p14:creationId xmlns:p14="http://schemas.microsoft.com/office/powerpoint/2010/main" val="3087623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Module 01: Introduction</a:t>
            </a:r>
          </a:p>
        </p:txBody>
      </p:sp>
    </p:spTree>
    <p:extLst>
      <p:ext uri="{BB962C8B-B14F-4D97-AF65-F5344CB8AC3E}">
        <p14:creationId xmlns:p14="http://schemas.microsoft.com/office/powerpoint/2010/main" val="3341925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1CA1-0940-44AF-90CA-4D0ACBABBC48}"/>
              </a:ext>
            </a:extLst>
          </p:cNvPr>
          <p:cNvSpPr>
            <a:spLocks noGrp="1"/>
          </p:cNvSpPr>
          <p:nvPr>
            <p:ph type="title"/>
          </p:nvPr>
        </p:nvSpPr>
        <p:spPr/>
        <p:txBody>
          <a:bodyPr/>
          <a:lstStyle/>
          <a:p>
            <a:r>
              <a:rPr lang="en-US"/>
              <a:t>Subscriptions</a:t>
            </a:r>
            <a:endParaRPr lang="es-CO"/>
          </a:p>
        </p:txBody>
      </p:sp>
      <p:sp>
        <p:nvSpPr>
          <p:cNvPr id="3" name="Slide Number Placeholder 2">
            <a:extLst>
              <a:ext uri="{FF2B5EF4-FFF2-40B4-BE49-F238E27FC236}">
                <a16:creationId xmlns:a16="http://schemas.microsoft.com/office/drawing/2014/main" id="{163062C1-C6DE-4E8F-9B77-051CE6CCB4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DA118730-49C2-4682-871B-4328DBAFFE75}"/>
              </a:ext>
            </a:extLst>
          </p:cNvPr>
          <p:cNvSpPr>
            <a:spLocks noGrp="1"/>
          </p:cNvSpPr>
          <p:nvPr>
            <p:ph type="body" sz="quarter" idx="13"/>
          </p:nvPr>
        </p:nvSpPr>
        <p:spPr/>
        <p:txBody>
          <a:bodyPr/>
          <a:lstStyle/>
          <a:p>
            <a:r>
              <a:rPr lang="en-US"/>
              <a:t>Admins automatically get subscriptions to all products</a:t>
            </a:r>
          </a:p>
          <a:p>
            <a:r>
              <a:rPr lang="en-US"/>
              <a:t>Product can allow:</a:t>
            </a:r>
          </a:p>
          <a:p>
            <a:pPr lvl="1"/>
            <a:r>
              <a:rPr lang="en-US"/>
              <a:t>Only 1 subscription per user</a:t>
            </a:r>
          </a:p>
          <a:p>
            <a:pPr lvl="1"/>
            <a:r>
              <a:rPr lang="en-US"/>
              <a:t>Multiple subscriptions per user</a:t>
            </a:r>
            <a:endParaRPr lang="es-CO"/>
          </a:p>
        </p:txBody>
      </p:sp>
      <p:pic>
        <p:nvPicPr>
          <p:cNvPr id="5" name="Picture 4">
            <a:extLst>
              <a:ext uri="{FF2B5EF4-FFF2-40B4-BE49-F238E27FC236}">
                <a16:creationId xmlns:a16="http://schemas.microsoft.com/office/drawing/2014/main" id="{28754A5D-5F75-40E8-8ECE-11C190773BA6}"/>
              </a:ext>
            </a:extLst>
          </p:cNvPr>
          <p:cNvPicPr>
            <a:picLocks noChangeAspect="1"/>
          </p:cNvPicPr>
          <p:nvPr/>
        </p:nvPicPr>
        <p:blipFill>
          <a:blip r:embed="rId3"/>
          <a:stretch>
            <a:fillRect/>
          </a:stretch>
        </p:blipFill>
        <p:spPr>
          <a:xfrm>
            <a:off x="293370" y="2851785"/>
            <a:ext cx="5695950" cy="1885950"/>
          </a:xfrm>
          <a:prstGeom prst="rect">
            <a:avLst/>
          </a:prstGeom>
        </p:spPr>
      </p:pic>
    </p:spTree>
    <p:extLst>
      <p:ext uri="{BB962C8B-B14F-4D97-AF65-F5344CB8AC3E}">
        <p14:creationId xmlns:p14="http://schemas.microsoft.com/office/powerpoint/2010/main" val="3804780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862C5-8770-4658-B48F-DADDDEF21AE3}"/>
              </a:ext>
            </a:extLst>
          </p:cNvPr>
          <p:cNvSpPr>
            <a:spLocks noGrp="1"/>
          </p:cNvSpPr>
          <p:nvPr>
            <p:ph type="title"/>
          </p:nvPr>
        </p:nvSpPr>
        <p:spPr/>
        <p:txBody>
          <a:bodyPr/>
          <a:lstStyle/>
          <a:p>
            <a:r>
              <a:rPr lang="en-US"/>
              <a:t>Subscriptions</a:t>
            </a:r>
            <a:endParaRPr lang="es-CO"/>
          </a:p>
        </p:txBody>
      </p:sp>
      <p:sp>
        <p:nvSpPr>
          <p:cNvPr id="3" name="Slide Number Placeholder 2">
            <a:extLst>
              <a:ext uri="{FF2B5EF4-FFF2-40B4-BE49-F238E27FC236}">
                <a16:creationId xmlns:a16="http://schemas.microsoft.com/office/drawing/2014/main" id="{C56F80C4-E80D-48A3-9B8C-D68CE0B272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B1B088D1-9657-4154-A53B-E7AE538488FD}"/>
              </a:ext>
            </a:extLst>
          </p:cNvPr>
          <p:cNvSpPr>
            <a:spLocks noGrp="1"/>
          </p:cNvSpPr>
          <p:nvPr>
            <p:ph type="body" sz="quarter" idx="13"/>
          </p:nvPr>
        </p:nvSpPr>
        <p:spPr/>
        <p:txBody>
          <a:bodyPr/>
          <a:lstStyle/>
          <a:p>
            <a:r>
              <a:rPr lang="en-US"/>
              <a:t>Subscription keys can be regenerated</a:t>
            </a:r>
          </a:p>
          <a:p>
            <a:pPr lvl="1"/>
            <a:r>
              <a:rPr lang="en-US"/>
              <a:t>Previous key is disabled</a:t>
            </a:r>
          </a:p>
          <a:p>
            <a:r>
              <a:rPr lang="en-US"/>
              <a:t>Used when key has been compromised</a:t>
            </a:r>
            <a:endParaRPr lang="es-CO"/>
          </a:p>
        </p:txBody>
      </p:sp>
    </p:spTree>
    <p:extLst>
      <p:ext uri="{BB962C8B-B14F-4D97-AF65-F5344CB8AC3E}">
        <p14:creationId xmlns:p14="http://schemas.microsoft.com/office/powerpoint/2010/main" val="2247760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EC7BB-EAB3-4070-B94A-7828C07F570B}"/>
              </a:ext>
            </a:extLst>
          </p:cNvPr>
          <p:cNvSpPr>
            <a:spLocks noGrp="1"/>
          </p:cNvSpPr>
          <p:nvPr>
            <p:ph type="title"/>
          </p:nvPr>
        </p:nvSpPr>
        <p:spPr/>
        <p:txBody>
          <a:bodyPr/>
          <a:lstStyle/>
          <a:p>
            <a:r>
              <a:rPr lang="en-US"/>
              <a:t>Testing APIs</a:t>
            </a:r>
            <a:endParaRPr lang="es-CO"/>
          </a:p>
        </p:txBody>
      </p:sp>
      <p:sp>
        <p:nvSpPr>
          <p:cNvPr id="3" name="Slide Number Placeholder 2">
            <a:extLst>
              <a:ext uri="{FF2B5EF4-FFF2-40B4-BE49-F238E27FC236}">
                <a16:creationId xmlns:a16="http://schemas.microsoft.com/office/drawing/2014/main" id="{40B33133-25C7-47E6-A91D-8F551CF8D6E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247F3BD1-888C-4FE7-93E6-B853706AA329}"/>
              </a:ext>
            </a:extLst>
          </p:cNvPr>
          <p:cNvSpPr>
            <a:spLocks noGrp="1"/>
          </p:cNvSpPr>
          <p:nvPr>
            <p:ph type="body" sz="quarter" idx="13"/>
          </p:nvPr>
        </p:nvSpPr>
        <p:spPr/>
        <p:txBody>
          <a:bodyPr/>
          <a:lstStyle/>
          <a:p>
            <a:r>
              <a:rPr lang="en-US"/>
              <a:t>Developer can test access to subscribed APIs in Dev Portal</a:t>
            </a:r>
          </a:p>
          <a:p>
            <a:r>
              <a:rPr lang="en-US"/>
              <a:t>Requires a Subscription Key</a:t>
            </a:r>
            <a:endParaRPr lang="es-CO"/>
          </a:p>
        </p:txBody>
      </p:sp>
      <p:pic>
        <p:nvPicPr>
          <p:cNvPr id="5" name="Picture 4">
            <a:extLst>
              <a:ext uri="{FF2B5EF4-FFF2-40B4-BE49-F238E27FC236}">
                <a16:creationId xmlns:a16="http://schemas.microsoft.com/office/drawing/2014/main" id="{02A05948-548C-45C5-8C08-484A032E12A6}"/>
              </a:ext>
            </a:extLst>
          </p:cNvPr>
          <p:cNvPicPr>
            <a:picLocks noChangeAspect="1"/>
          </p:cNvPicPr>
          <p:nvPr/>
        </p:nvPicPr>
        <p:blipFill>
          <a:blip r:embed="rId3"/>
          <a:stretch>
            <a:fillRect/>
          </a:stretch>
        </p:blipFill>
        <p:spPr>
          <a:xfrm>
            <a:off x="928116" y="2127761"/>
            <a:ext cx="10021824" cy="3980358"/>
          </a:xfrm>
          <a:prstGeom prst="rect">
            <a:avLst/>
          </a:prstGeom>
        </p:spPr>
      </p:pic>
    </p:spTree>
    <p:extLst>
      <p:ext uri="{BB962C8B-B14F-4D97-AF65-F5344CB8AC3E}">
        <p14:creationId xmlns:p14="http://schemas.microsoft.com/office/powerpoint/2010/main" val="1424926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25BFB-726F-4AB1-B3CC-122A77C1CBC2}"/>
              </a:ext>
            </a:extLst>
          </p:cNvPr>
          <p:cNvSpPr>
            <a:spLocks noGrp="1"/>
          </p:cNvSpPr>
          <p:nvPr>
            <p:ph type="title"/>
          </p:nvPr>
        </p:nvSpPr>
        <p:spPr/>
        <p:txBody>
          <a:bodyPr/>
          <a:lstStyle/>
          <a:p>
            <a:r>
              <a:rPr lang="en-US"/>
              <a:t>Invoking APIs - Metadata</a:t>
            </a:r>
            <a:endParaRPr lang="es-CO"/>
          </a:p>
        </p:txBody>
      </p:sp>
      <p:sp>
        <p:nvSpPr>
          <p:cNvPr id="3" name="Slide Number Placeholder 2">
            <a:extLst>
              <a:ext uri="{FF2B5EF4-FFF2-40B4-BE49-F238E27FC236}">
                <a16:creationId xmlns:a16="http://schemas.microsoft.com/office/drawing/2014/main" id="{C73C0BF2-39F0-4DF4-88C1-0B006B3355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B4328C3B-E824-44C5-8DDF-7CB2ADF9B8AB}"/>
              </a:ext>
            </a:extLst>
          </p:cNvPr>
          <p:cNvSpPr>
            <a:spLocks noGrp="1"/>
          </p:cNvSpPr>
          <p:nvPr>
            <p:ph type="body" sz="quarter" idx="13"/>
          </p:nvPr>
        </p:nvSpPr>
        <p:spPr/>
        <p:txBody>
          <a:bodyPr/>
          <a:lstStyle/>
          <a:p>
            <a:r>
              <a:rPr lang="en-US"/>
              <a:t>You can get metadata for an API through Developer Portal:</a:t>
            </a:r>
            <a:endParaRPr lang="es-CO"/>
          </a:p>
        </p:txBody>
      </p:sp>
      <p:pic>
        <p:nvPicPr>
          <p:cNvPr id="5" name="Picture 4">
            <a:extLst>
              <a:ext uri="{FF2B5EF4-FFF2-40B4-BE49-F238E27FC236}">
                <a16:creationId xmlns:a16="http://schemas.microsoft.com/office/drawing/2014/main" id="{9CEEA88D-7043-4EDA-8E4E-A9B623BE5948}"/>
              </a:ext>
            </a:extLst>
          </p:cNvPr>
          <p:cNvPicPr>
            <a:picLocks noChangeAspect="1"/>
          </p:cNvPicPr>
          <p:nvPr/>
        </p:nvPicPr>
        <p:blipFill>
          <a:blip r:embed="rId3"/>
          <a:stretch>
            <a:fillRect/>
          </a:stretch>
        </p:blipFill>
        <p:spPr>
          <a:xfrm>
            <a:off x="771225" y="1536656"/>
            <a:ext cx="9191625" cy="1943100"/>
          </a:xfrm>
          <a:prstGeom prst="rect">
            <a:avLst/>
          </a:prstGeom>
        </p:spPr>
      </p:pic>
    </p:spTree>
    <p:extLst>
      <p:ext uri="{BB962C8B-B14F-4D97-AF65-F5344CB8AC3E}">
        <p14:creationId xmlns:p14="http://schemas.microsoft.com/office/powerpoint/2010/main" val="1728708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1AC0F-F84D-474C-9867-C68E786662CF}"/>
              </a:ext>
            </a:extLst>
          </p:cNvPr>
          <p:cNvSpPr>
            <a:spLocks noGrp="1"/>
          </p:cNvSpPr>
          <p:nvPr>
            <p:ph type="title"/>
          </p:nvPr>
        </p:nvSpPr>
        <p:spPr/>
        <p:txBody>
          <a:bodyPr/>
          <a:lstStyle/>
          <a:p>
            <a:r>
              <a:rPr lang="en-US"/>
              <a:t>Invoking APIs - Authentication</a:t>
            </a:r>
            <a:endParaRPr lang="es-CO"/>
          </a:p>
        </p:txBody>
      </p:sp>
      <p:sp>
        <p:nvSpPr>
          <p:cNvPr id="3" name="Slide Number Placeholder 2">
            <a:extLst>
              <a:ext uri="{FF2B5EF4-FFF2-40B4-BE49-F238E27FC236}">
                <a16:creationId xmlns:a16="http://schemas.microsoft.com/office/drawing/2014/main" id="{DC20B236-0889-49A4-A77F-472F3BE33E7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7A0929A1-D62A-4061-8C7B-73604CF67971}"/>
              </a:ext>
            </a:extLst>
          </p:cNvPr>
          <p:cNvSpPr>
            <a:spLocks noGrp="1"/>
          </p:cNvSpPr>
          <p:nvPr>
            <p:ph type="body" sz="quarter" idx="13"/>
          </p:nvPr>
        </p:nvSpPr>
        <p:spPr/>
        <p:txBody>
          <a:bodyPr/>
          <a:lstStyle/>
          <a:p>
            <a:r>
              <a:rPr lang="en-US"/>
              <a:t>For Closed Products – authentication with Subscription Key required</a:t>
            </a:r>
          </a:p>
          <a:p>
            <a:endParaRPr lang="en-US"/>
          </a:p>
          <a:p>
            <a:endParaRPr lang="en-US"/>
          </a:p>
          <a:p>
            <a:endParaRPr lang="en-US"/>
          </a:p>
          <a:p>
            <a:endParaRPr lang="en-US"/>
          </a:p>
          <a:p>
            <a:endParaRPr lang="en-US"/>
          </a:p>
          <a:p>
            <a:endParaRPr lang="en-US"/>
          </a:p>
          <a:p>
            <a:endParaRPr lang="en-US"/>
          </a:p>
          <a:p>
            <a:endParaRPr lang="en-US"/>
          </a:p>
          <a:p>
            <a:r>
              <a:rPr lang="en-US"/>
              <a:t>Names of header/parameter can be changed per-</a:t>
            </a:r>
            <a:r>
              <a:rPr lang="en-US" err="1"/>
              <a:t>api</a:t>
            </a:r>
            <a:endParaRPr lang="en-US"/>
          </a:p>
        </p:txBody>
      </p:sp>
      <p:graphicFrame>
        <p:nvGraphicFramePr>
          <p:cNvPr id="5" name="Diagram 4">
            <a:extLst>
              <a:ext uri="{FF2B5EF4-FFF2-40B4-BE49-F238E27FC236}">
                <a16:creationId xmlns:a16="http://schemas.microsoft.com/office/drawing/2014/main" id="{79D7F0D0-0434-4BE5-89E6-68C6AA870A9A}"/>
              </a:ext>
            </a:extLst>
          </p:cNvPr>
          <p:cNvGraphicFramePr/>
          <p:nvPr>
            <p:extLst>
              <p:ext uri="{D42A27DB-BD31-4B8C-83A1-F6EECF244321}">
                <p14:modId xmlns:p14="http://schemas.microsoft.com/office/powerpoint/2010/main" val="2478466189"/>
              </p:ext>
            </p:extLst>
          </p:nvPr>
        </p:nvGraphicFramePr>
        <p:xfrm>
          <a:off x="1875028" y="987552"/>
          <a:ext cx="8128000" cy="47187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1327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Module 04: Policies</a:t>
            </a:r>
          </a:p>
        </p:txBody>
      </p:sp>
      <p:sp>
        <p:nvSpPr>
          <p:cNvPr id="2" name="Text Placeholder 1"/>
          <p:cNvSpPr>
            <a:spLocks noGrp="1"/>
          </p:cNvSpPr>
          <p:nvPr>
            <p:ph type="body" sz="quarter" idx="12"/>
          </p:nvPr>
        </p:nvSpPr>
        <p:spPr/>
        <p:txBody>
          <a:bodyPr/>
          <a:lstStyle/>
          <a:p>
            <a:endParaRPr lang="fr-FR"/>
          </a:p>
        </p:txBody>
      </p:sp>
      <p:sp>
        <p:nvSpPr>
          <p:cNvPr id="3" name="Text Placeholder 2"/>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14740447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B431-A2A5-446A-A36F-78CA07D9555E}"/>
              </a:ext>
            </a:extLst>
          </p:cNvPr>
          <p:cNvSpPr>
            <a:spLocks noGrp="1"/>
          </p:cNvSpPr>
          <p:nvPr>
            <p:ph type="title"/>
          </p:nvPr>
        </p:nvSpPr>
        <p:spPr/>
        <p:txBody>
          <a:bodyPr/>
          <a:lstStyle/>
          <a:p>
            <a:r>
              <a:rPr lang="en-US"/>
              <a:t>What are policies?</a:t>
            </a:r>
            <a:endParaRPr lang="es-CO"/>
          </a:p>
        </p:txBody>
      </p:sp>
      <p:sp>
        <p:nvSpPr>
          <p:cNvPr id="3" name="Slide Number Placeholder 2">
            <a:extLst>
              <a:ext uri="{FF2B5EF4-FFF2-40B4-BE49-F238E27FC236}">
                <a16:creationId xmlns:a16="http://schemas.microsoft.com/office/drawing/2014/main" id="{68FA995C-26E1-4EF6-A1B7-12E4D2132D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38DA7E9D-BF4C-434F-B16D-DAB2A153011A}"/>
              </a:ext>
            </a:extLst>
          </p:cNvPr>
          <p:cNvSpPr>
            <a:spLocks noGrp="1"/>
          </p:cNvSpPr>
          <p:nvPr>
            <p:ph type="body" sz="quarter" idx="13"/>
          </p:nvPr>
        </p:nvSpPr>
        <p:spPr/>
        <p:txBody>
          <a:bodyPr/>
          <a:lstStyle/>
          <a:p>
            <a:r>
              <a:rPr lang="en-US"/>
              <a:t>Pre/Post processing and validation of incoming requests</a:t>
            </a:r>
          </a:p>
          <a:p>
            <a:r>
              <a:rPr lang="en-US"/>
              <a:t>Can be defined at multiple levels:</a:t>
            </a:r>
          </a:p>
          <a:p>
            <a:pPr lvl="1"/>
            <a:r>
              <a:rPr lang="en-US"/>
              <a:t>Operation</a:t>
            </a:r>
          </a:p>
          <a:p>
            <a:pPr lvl="1"/>
            <a:r>
              <a:rPr lang="en-US"/>
              <a:t>API</a:t>
            </a:r>
          </a:p>
          <a:p>
            <a:pPr lvl="1"/>
            <a:r>
              <a:rPr lang="en-US"/>
              <a:t>Product</a:t>
            </a:r>
          </a:p>
          <a:p>
            <a:r>
              <a:rPr lang="en-US"/>
              <a:t>Each policy is defined as an XML document</a:t>
            </a:r>
          </a:p>
          <a:p>
            <a:pPr lvl="1"/>
            <a:r>
              <a:rPr lang="en-US"/>
              <a:t>Dynamic expressions are wrapped in @()</a:t>
            </a:r>
          </a:p>
          <a:p>
            <a:r>
              <a:rPr lang="en-US"/>
              <a:t>Defined in Publisher Portal (or Azure Portal)</a:t>
            </a:r>
          </a:p>
          <a:p>
            <a:pPr marL="0" indent="0">
              <a:buNone/>
            </a:pPr>
            <a:endParaRPr lang="en-US"/>
          </a:p>
        </p:txBody>
      </p:sp>
    </p:spTree>
    <p:extLst>
      <p:ext uri="{BB962C8B-B14F-4D97-AF65-F5344CB8AC3E}">
        <p14:creationId xmlns:p14="http://schemas.microsoft.com/office/powerpoint/2010/main" val="1386142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Policies</a:t>
            </a:r>
          </a:p>
        </p:txBody>
      </p:sp>
      <p:sp>
        <p:nvSpPr>
          <p:cNvPr id="3" name="Text Placeholder 2"/>
          <p:cNvSpPr>
            <a:spLocks noGrp="1"/>
          </p:cNvSpPr>
          <p:nvPr>
            <p:ph type="body" sz="quarter" idx="13"/>
          </p:nvPr>
        </p:nvSpPr>
        <p:spPr/>
        <p:txBody>
          <a:bodyPr>
            <a:normAutofit fontScale="92500" lnSpcReduction="10000"/>
          </a:bodyPr>
          <a:lstStyle/>
          <a:p>
            <a:pPr>
              <a:lnSpc>
                <a:spcPct val="150000"/>
              </a:lnSpc>
            </a:pPr>
            <a:r>
              <a:rPr lang="en-US" sz="2800"/>
              <a:t>Encapsulate common API management functions</a:t>
            </a:r>
          </a:p>
          <a:p>
            <a:pPr lvl="1">
              <a:lnSpc>
                <a:spcPct val="150000"/>
              </a:lnSpc>
            </a:pPr>
            <a:r>
              <a:rPr lang="en-US" sz="2000"/>
              <a:t>Access control, Protection, Transformation, Caching, </a:t>
            </a:r>
            <a:r>
              <a:rPr lang="mr-IN" sz="2000"/>
              <a:t>…</a:t>
            </a:r>
            <a:endParaRPr lang="en-US" sz="2000"/>
          </a:p>
          <a:p>
            <a:pPr>
              <a:lnSpc>
                <a:spcPct val="150000"/>
              </a:lnSpc>
            </a:pPr>
            <a:r>
              <a:rPr lang="en-US" sz="2800"/>
              <a:t>Chained together into a pipeline</a:t>
            </a:r>
          </a:p>
          <a:p>
            <a:pPr>
              <a:lnSpc>
                <a:spcPct val="150000"/>
              </a:lnSpc>
            </a:pPr>
            <a:r>
              <a:rPr lang="en-US" sz="2800"/>
              <a:t>Mutate request context or change API behavior</a:t>
            </a:r>
          </a:p>
          <a:p>
            <a:pPr>
              <a:lnSpc>
                <a:spcPct val="150000"/>
              </a:lnSpc>
            </a:pPr>
            <a:r>
              <a:rPr lang="en-US" sz="2800"/>
              <a:t>Set in the inbound and outbound directions</a:t>
            </a:r>
          </a:p>
          <a:p>
            <a:pPr>
              <a:lnSpc>
                <a:spcPct val="150000"/>
              </a:lnSpc>
            </a:pPr>
            <a:r>
              <a:rPr lang="en-US" sz="2800"/>
              <a:t>Can be triggered on error</a:t>
            </a:r>
          </a:p>
          <a:p>
            <a:pPr>
              <a:lnSpc>
                <a:spcPct val="150000"/>
              </a:lnSpc>
            </a:pPr>
            <a:r>
              <a:rPr lang="en-US" sz="2800"/>
              <a:t>Applied at a variety of scopes</a:t>
            </a:r>
          </a:p>
          <a:p>
            <a:pPr>
              <a:lnSpc>
                <a:spcPct val="150000"/>
              </a:lnSpc>
            </a:pPr>
            <a:endParaRPr lang="en-US" sz="280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3781" y="652"/>
            <a:ext cx="3647355" cy="6857027"/>
          </a:xfrm>
          <a:prstGeom prst="rect">
            <a:avLst/>
          </a:prstGeom>
        </p:spPr>
      </p:pic>
    </p:spTree>
    <p:extLst>
      <p:ext uri="{BB962C8B-B14F-4D97-AF65-F5344CB8AC3E}">
        <p14:creationId xmlns:p14="http://schemas.microsoft.com/office/powerpoint/2010/main" val="5202130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Policy scopes</a:t>
            </a:r>
          </a:p>
        </p:txBody>
      </p:sp>
      <p:sp>
        <p:nvSpPr>
          <p:cNvPr id="10" name="Rectangle 9"/>
          <p:cNvSpPr/>
          <p:nvPr/>
        </p:nvSpPr>
        <p:spPr bwMode="auto">
          <a:xfrm>
            <a:off x="4971551" y="3888679"/>
            <a:ext cx="2858986" cy="1097935"/>
          </a:xfrm>
          <a:prstGeom prst="rect">
            <a:avLst/>
          </a:prstGeom>
          <a:noFill/>
          <a:ln w="285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Rectangle 17"/>
          <p:cNvSpPr/>
          <p:nvPr/>
        </p:nvSpPr>
        <p:spPr bwMode="auto">
          <a:xfrm>
            <a:off x="4367290" y="3208509"/>
            <a:ext cx="4045738" cy="2100651"/>
          </a:xfrm>
          <a:prstGeom prst="rect">
            <a:avLst/>
          </a:prstGeom>
          <a:no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B900">
                  <a:lumMod val="60000"/>
                  <a:lumOff val="40000"/>
                </a:srgbClr>
              </a:solidFill>
              <a:latin typeface="Segoe UI Semilight"/>
              <a:ea typeface="Segoe UI" pitchFamily="34" charset="0"/>
              <a:cs typeface="Segoe UI" pitchFamily="34" charset="0"/>
            </a:endParaRPr>
          </a:p>
        </p:txBody>
      </p:sp>
      <p:sp>
        <p:nvSpPr>
          <p:cNvPr id="19" name="Rectangle 18"/>
          <p:cNvSpPr/>
          <p:nvPr/>
        </p:nvSpPr>
        <p:spPr bwMode="auto">
          <a:xfrm>
            <a:off x="3763782" y="2502672"/>
            <a:ext cx="5211645" cy="3123199"/>
          </a:xfrm>
          <a:prstGeom prst="rect">
            <a:avLst/>
          </a:prstGeom>
          <a:noFill/>
          <a:ln w="28575">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Rectangle 19"/>
          <p:cNvSpPr/>
          <p:nvPr/>
        </p:nvSpPr>
        <p:spPr bwMode="auto">
          <a:xfrm>
            <a:off x="3201382" y="1786990"/>
            <a:ext cx="6393169" cy="422456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TextBox 20"/>
          <p:cNvSpPr txBox="1"/>
          <p:nvPr/>
        </p:nvSpPr>
        <p:spPr>
          <a:xfrm>
            <a:off x="8863427" y="1732004"/>
            <a:ext cx="857292" cy="493142"/>
          </a:xfrm>
          <a:prstGeom prst="rect">
            <a:avLst/>
          </a:prstGeom>
          <a:noFill/>
        </p:spPr>
        <p:txBody>
          <a:bodyPr wrap="none" lIns="182854" tIns="146284" rIns="182854" bIns="146284" rtlCol="0">
            <a:spAutoFit/>
          </a:bodyPr>
          <a:lstStyle/>
          <a:p>
            <a:pPr defTabSz="914225">
              <a:lnSpc>
                <a:spcPct val="90000"/>
              </a:lnSpc>
              <a:spcAft>
                <a:spcPts val="600"/>
              </a:spcAft>
            </a:pPr>
            <a:r>
              <a:rPr lang="en-US" sz="1400">
                <a:solidFill>
                  <a:srgbClr val="FF0000"/>
                </a:solidFill>
                <a:latin typeface="Segoe UI Semilight"/>
              </a:rPr>
              <a:t>global</a:t>
            </a:r>
            <a:endParaRPr lang="en-US" sz="1400">
              <a:solidFill>
                <a:srgbClr val="D83B01">
                  <a:lumMod val="60000"/>
                  <a:lumOff val="40000"/>
                </a:srgbClr>
              </a:solidFill>
              <a:latin typeface="Segoe UI Semilight"/>
            </a:endParaRPr>
          </a:p>
        </p:txBody>
      </p:sp>
      <p:sp>
        <p:nvSpPr>
          <p:cNvPr id="22" name="TextBox 21"/>
          <p:cNvSpPr txBox="1"/>
          <p:nvPr/>
        </p:nvSpPr>
        <p:spPr>
          <a:xfrm>
            <a:off x="8062994" y="2396506"/>
            <a:ext cx="987118" cy="493142"/>
          </a:xfrm>
          <a:prstGeom prst="rect">
            <a:avLst/>
          </a:prstGeom>
          <a:noFill/>
        </p:spPr>
        <p:txBody>
          <a:bodyPr wrap="none" lIns="182854" tIns="146284" rIns="182854" bIns="146284" rtlCol="0">
            <a:spAutoFit/>
          </a:bodyPr>
          <a:lstStyle/>
          <a:p>
            <a:pPr defTabSz="914225">
              <a:lnSpc>
                <a:spcPct val="90000"/>
              </a:lnSpc>
              <a:spcAft>
                <a:spcPts val="600"/>
              </a:spcAft>
            </a:pPr>
            <a:r>
              <a:rPr lang="en-US" sz="1400">
                <a:solidFill>
                  <a:srgbClr val="92D050"/>
                </a:solidFill>
                <a:latin typeface="Segoe UI Semilight"/>
              </a:rPr>
              <a:t>product</a:t>
            </a:r>
            <a:endParaRPr lang="en-US" sz="1400">
              <a:solidFill>
                <a:srgbClr val="FF8C00">
                  <a:lumMod val="40000"/>
                  <a:lumOff val="60000"/>
                </a:srgbClr>
              </a:solidFill>
              <a:latin typeface="Segoe UI Semilight"/>
            </a:endParaRPr>
          </a:p>
        </p:txBody>
      </p:sp>
      <p:sp>
        <p:nvSpPr>
          <p:cNvPr id="23" name="TextBox 22"/>
          <p:cNvSpPr txBox="1"/>
          <p:nvPr/>
        </p:nvSpPr>
        <p:spPr>
          <a:xfrm>
            <a:off x="7889538" y="3125196"/>
            <a:ext cx="608093" cy="493142"/>
          </a:xfrm>
          <a:prstGeom prst="rect">
            <a:avLst/>
          </a:prstGeom>
          <a:noFill/>
        </p:spPr>
        <p:txBody>
          <a:bodyPr wrap="none" lIns="182854" tIns="146284" rIns="182854" bIns="146284" rtlCol="0">
            <a:spAutoFit/>
          </a:bodyPr>
          <a:lstStyle/>
          <a:p>
            <a:pPr defTabSz="914225">
              <a:lnSpc>
                <a:spcPct val="90000"/>
              </a:lnSpc>
              <a:spcAft>
                <a:spcPts val="600"/>
              </a:spcAft>
            </a:pPr>
            <a:r>
              <a:rPr lang="en-US" sz="1400" err="1">
                <a:solidFill>
                  <a:srgbClr val="0070C0"/>
                </a:solidFill>
                <a:latin typeface="Segoe UI Semilight"/>
              </a:rPr>
              <a:t>api</a:t>
            </a:r>
            <a:endParaRPr lang="en-US" sz="1400">
              <a:solidFill>
                <a:srgbClr val="FFB900">
                  <a:lumMod val="20000"/>
                  <a:lumOff val="80000"/>
                </a:srgbClr>
              </a:solidFill>
              <a:latin typeface="Segoe UI Semilight"/>
            </a:endParaRPr>
          </a:p>
        </p:txBody>
      </p:sp>
      <p:sp>
        <p:nvSpPr>
          <p:cNvPr id="24" name="TextBox 23"/>
          <p:cNvSpPr txBox="1"/>
          <p:nvPr/>
        </p:nvSpPr>
        <p:spPr>
          <a:xfrm>
            <a:off x="6798356" y="3796491"/>
            <a:ext cx="1132200" cy="493142"/>
          </a:xfrm>
          <a:prstGeom prst="rect">
            <a:avLst/>
          </a:prstGeom>
          <a:noFill/>
        </p:spPr>
        <p:txBody>
          <a:bodyPr wrap="none" lIns="182854" tIns="146284" rIns="182854" bIns="146284" rtlCol="0">
            <a:spAutoFit/>
          </a:bodyPr>
          <a:lstStyle/>
          <a:p>
            <a:pPr defTabSz="914225">
              <a:lnSpc>
                <a:spcPct val="90000"/>
              </a:lnSpc>
              <a:spcAft>
                <a:spcPts val="600"/>
              </a:spcAft>
            </a:pPr>
            <a:r>
              <a:rPr lang="en-US" sz="1400">
                <a:solidFill>
                  <a:srgbClr val="00B0F0"/>
                </a:solidFill>
                <a:latin typeface="Segoe UI Semilight"/>
              </a:rPr>
              <a:t>operation</a:t>
            </a:r>
            <a:endParaRPr lang="en-US" sz="1400">
              <a:gradFill>
                <a:gsLst>
                  <a:gs pos="2917">
                    <a:srgbClr val="353535"/>
                  </a:gs>
                  <a:gs pos="30000">
                    <a:srgbClr val="353535"/>
                  </a:gs>
                </a:gsLst>
                <a:lin ang="5400000" scaled="0"/>
              </a:gradFill>
              <a:latin typeface="Segoe UI Semilight"/>
            </a:endParaRPr>
          </a:p>
        </p:txBody>
      </p:sp>
      <p:sp>
        <p:nvSpPr>
          <p:cNvPr id="27" name="TextBox 26"/>
          <p:cNvSpPr txBox="1"/>
          <p:nvPr/>
        </p:nvSpPr>
        <p:spPr>
          <a:xfrm rot="16200000">
            <a:off x="2465493" y="2952487"/>
            <a:ext cx="1029623" cy="493142"/>
          </a:xfrm>
          <a:prstGeom prst="rect">
            <a:avLst/>
          </a:prstGeom>
          <a:noFill/>
        </p:spPr>
        <p:txBody>
          <a:bodyPr wrap="none" lIns="182854" tIns="146284" rIns="182854" bIns="146284" rtlCol="0">
            <a:spAutoFit/>
          </a:bodyPr>
          <a:lstStyle/>
          <a:p>
            <a:pPr defTabSz="914225">
              <a:lnSpc>
                <a:spcPct val="90000"/>
              </a:lnSpc>
              <a:spcAft>
                <a:spcPts val="600"/>
              </a:spcAft>
            </a:pPr>
            <a:r>
              <a:rPr lang="en-US" sz="1400">
                <a:gradFill>
                  <a:gsLst>
                    <a:gs pos="2917">
                      <a:srgbClr val="353535"/>
                    </a:gs>
                    <a:gs pos="30000">
                      <a:srgbClr val="353535"/>
                    </a:gs>
                  </a:gsLst>
                  <a:lin ang="5400000" scaled="0"/>
                </a:gradFill>
                <a:latin typeface="Segoe UI Semilight"/>
              </a:rPr>
              <a:t>inbound</a:t>
            </a:r>
          </a:p>
        </p:txBody>
      </p:sp>
      <p:sp>
        <p:nvSpPr>
          <p:cNvPr id="28" name="TextBox 27"/>
          <p:cNvSpPr txBox="1"/>
          <p:nvPr/>
        </p:nvSpPr>
        <p:spPr>
          <a:xfrm rot="16200000">
            <a:off x="2405389" y="5103079"/>
            <a:ext cx="1149831" cy="493142"/>
          </a:xfrm>
          <a:prstGeom prst="rect">
            <a:avLst/>
          </a:prstGeom>
          <a:noFill/>
        </p:spPr>
        <p:txBody>
          <a:bodyPr wrap="none" lIns="182854" tIns="146284" rIns="182854" bIns="146284" rtlCol="0">
            <a:spAutoFit/>
          </a:bodyPr>
          <a:lstStyle/>
          <a:p>
            <a:pPr defTabSz="914225">
              <a:lnSpc>
                <a:spcPct val="90000"/>
              </a:lnSpc>
              <a:spcAft>
                <a:spcPts val="600"/>
              </a:spcAft>
            </a:pPr>
            <a:r>
              <a:rPr lang="en-US" sz="1400">
                <a:gradFill>
                  <a:gsLst>
                    <a:gs pos="2917">
                      <a:srgbClr val="353535"/>
                    </a:gs>
                    <a:gs pos="30000">
                      <a:srgbClr val="353535"/>
                    </a:gs>
                  </a:gsLst>
                  <a:lin ang="5400000" scaled="0"/>
                </a:gradFill>
                <a:latin typeface="Segoe UI Semilight"/>
              </a:rPr>
              <a:t>outbound</a:t>
            </a:r>
          </a:p>
        </p:txBody>
      </p:sp>
      <p:cxnSp>
        <p:nvCxnSpPr>
          <p:cNvPr id="30" name="Straight Arrow Connector 29"/>
          <p:cNvCxnSpPr/>
          <p:nvPr/>
        </p:nvCxnSpPr>
        <p:spPr>
          <a:xfrm>
            <a:off x="10099862" y="3341766"/>
            <a:ext cx="147124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0068342" y="5336555"/>
            <a:ext cx="1471240" cy="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0269772" y="2852472"/>
            <a:ext cx="1225996" cy="489296"/>
          </a:xfrm>
          <a:prstGeom prst="rect">
            <a:avLst/>
          </a:prstGeom>
          <a:noFill/>
        </p:spPr>
        <p:txBody>
          <a:bodyPr wrap="none" lIns="182854" tIns="146284" rIns="182854" bIns="146284" rtlCol="0">
            <a:spAutoFit/>
          </a:bodyPr>
          <a:lstStyle/>
          <a:p>
            <a:pPr defTabSz="914225">
              <a:lnSpc>
                <a:spcPct val="90000"/>
              </a:lnSpc>
              <a:spcAft>
                <a:spcPts val="600"/>
              </a:spcAft>
            </a:pPr>
            <a:r>
              <a:rPr lang="en-US" sz="1400" i="1">
                <a:solidFill>
                  <a:srgbClr val="353535">
                    <a:lumMod val="40000"/>
                    <a:lumOff val="60000"/>
                  </a:srgbClr>
                </a:solidFill>
                <a:latin typeface="Segoe UI Semilight"/>
              </a:rPr>
              <a:t>to backend</a:t>
            </a:r>
          </a:p>
        </p:txBody>
      </p:sp>
      <p:sp>
        <p:nvSpPr>
          <p:cNvPr id="33" name="TextBox 32"/>
          <p:cNvSpPr txBox="1"/>
          <p:nvPr/>
        </p:nvSpPr>
        <p:spPr>
          <a:xfrm>
            <a:off x="10099862" y="4899802"/>
            <a:ext cx="1422495" cy="493142"/>
          </a:xfrm>
          <a:prstGeom prst="rect">
            <a:avLst/>
          </a:prstGeom>
          <a:noFill/>
        </p:spPr>
        <p:txBody>
          <a:bodyPr wrap="none" lIns="182854" tIns="146284" rIns="182854" bIns="146284" rtlCol="0">
            <a:spAutoFit/>
          </a:bodyPr>
          <a:lstStyle/>
          <a:p>
            <a:pPr defTabSz="914225">
              <a:lnSpc>
                <a:spcPct val="90000"/>
              </a:lnSpc>
              <a:spcAft>
                <a:spcPts val="600"/>
              </a:spcAft>
            </a:pPr>
            <a:r>
              <a:rPr lang="en-US" sz="1400" i="1">
                <a:solidFill>
                  <a:srgbClr val="353535">
                    <a:lumMod val="40000"/>
                    <a:lumOff val="60000"/>
                  </a:srgbClr>
                </a:solidFill>
                <a:latin typeface="Segoe UI Semilight"/>
              </a:rPr>
              <a:t>from backend</a:t>
            </a:r>
          </a:p>
        </p:txBody>
      </p:sp>
      <p:cxnSp>
        <p:nvCxnSpPr>
          <p:cNvPr id="34" name="Straight Arrow Connector 33"/>
          <p:cNvCxnSpPr/>
          <p:nvPr/>
        </p:nvCxnSpPr>
        <p:spPr>
          <a:xfrm>
            <a:off x="771952" y="3200454"/>
            <a:ext cx="147124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62195" y="5349650"/>
            <a:ext cx="1471240" cy="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941863" y="2711159"/>
            <a:ext cx="1179002" cy="489296"/>
          </a:xfrm>
          <a:prstGeom prst="rect">
            <a:avLst/>
          </a:prstGeom>
          <a:noFill/>
        </p:spPr>
        <p:txBody>
          <a:bodyPr wrap="none" lIns="182854" tIns="146284" rIns="182854" bIns="146284" rtlCol="0">
            <a:spAutoFit/>
          </a:bodyPr>
          <a:lstStyle/>
          <a:p>
            <a:pPr defTabSz="914225">
              <a:lnSpc>
                <a:spcPct val="90000"/>
              </a:lnSpc>
              <a:spcAft>
                <a:spcPts val="600"/>
              </a:spcAft>
            </a:pPr>
            <a:r>
              <a:rPr lang="en-US" sz="1400" i="1">
                <a:solidFill>
                  <a:srgbClr val="353535">
                    <a:lumMod val="40000"/>
                    <a:lumOff val="60000"/>
                  </a:srgbClr>
                </a:solidFill>
                <a:latin typeface="Segoe UI Semilight"/>
              </a:rPr>
              <a:t>from caller</a:t>
            </a:r>
          </a:p>
        </p:txBody>
      </p:sp>
      <p:sp>
        <p:nvSpPr>
          <p:cNvPr id="37" name="TextBox 36"/>
          <p:cNvSpPr txBox="1"/>
          <p:nvPr/>
        </p:nvSpPr>
        <p:spPr>
          <a:xfrm>
            <a:off x="932106" y="4860354"/>
            <a:ext cx="971923" cy="489296"/>
          </a:xfrm>
          <a:prstGeom prst="rect">
            <a:avLst/>
          </a:prstGeom>
          <a:noFill/>
        </p:spPr>
        <p:txBody>
          <a:bodyPr wrap="none" lIns="182854" tIns="146284" rIns="182854" bIns="146284" rtlCol="0">
            <a:spAutoFit/>
          </a:bodyPr>
          <a:lstStyle/>
          <a:p>
            <a:pPr defTabSz="914225">
              <a:lnSpc>
                <a:spcPct val="90000"/>
              </a:lnSpc>
              <a:spcAft>
                <a:spcPts val="600"/>
              </a:spcAft>
            </a:pPr>
            <a:r>
              <a:rPr lang="en-US" sz="1400" i="1">
                <a:solidFill>
                  <a:srgbClr val="353535">
                    <a:lumMod val="40000"/>
                    <a:lumOff val="60000"/>
                  </a:srgbClr>
                </a:solidFill>
                <a:latin typeface="Segoe UI Semilight"/>
              </a:rPr>
              <a:t>to caller</a:t>
            </a:r>
          </a:p>
        </p:txBody>
      </p:sp>
      <p:sp>
        <p:nvSpPr>
          <p:cNvPr id="38" name="TextBox 37"/>
          <p:cNvSpPr txBox="1"/>
          <p:nvPr/>
        </p:nvSpPr>
        <p:spPr>
          <a:xfrm>
            <a:off x="606639" y="1773141"/>
            <a:ext cx="2318901" cy="1317097"/>
          </a:xfrm>
          <a:prstGeom prst="rect">
            <a:avLst/>
          </a:prstGeom>
          <a:noFill/>
        </p:spPr>
        <p:txBody>
          <a:bodyPr wrap="square" lIns="182854" tIns="146284" rIns="182854" bIns="146284" rtlCol="0">
            <a:spAutoFit/>
          </a:bodyPr>
          <a:lstStyle/>
          <a:p>
            <a:pPr defTabSz="914225">
              <a:lnSpc>
                <a:spcPct val="90000"/>
              </a:lnSpc>
              <a:spcAft>
                <a:spcPts val="600"/>
              </a:spcAft>
            </a:pPr>
            <a:r>
              <a:rPr lang="en-US" sz="1400">
                <a:solidFill>
                  <a:srgbClr val="353535"/>
                </a:solidFill>
                <a:latin typeface="Segoe UI Light"/>
                <a:ea typeface="Microsoft Sans Serif" charset="0"/>
                <a:cs typeface="Microsoft Sans Serif" charset="0"/>
              </a:rPr>
              <a:t>GET /foo/bar HTTP/1.1</a:t>
            </a:r>
          </a:p>
          <a:p>
            <a:pPr defTabSz="914225">
              <a:lnSpc>
                <a:spcPct val="90000"/>
              </a:lnSpc>
              <a:spcAft>
                <a:spcPts val="600"/>
              </a:spcAft>
            </a:pPr>
            <a:r>
              <a:rPr lang="en-US" sz="1400">
                <a:solidFill>
                  <a:srgbClr val="353535"/>
                </a:solidFill>
                <a:latin typeface="Segoe UI Light"/>
                <a:ea typeface="Microsoft Sans Serif" charset="0"/>
                <a:cs typeface="Microsoft Sans Serif" charset="0"/>
              </a:rPr>
              <a:t>Host: </a:t>
            </a:r>
            <a:r>
              <a:rPr lang="en-US" sz="1400" err="1">
                <a:solidFill>
                  <a:srgbClr val="353535"/>
                </a:solidFill>
                <a:latin typeface="Segoe UI Light"/>
                <a:ea typeface="Microsoft Sans Serif" charset="0"/>
                <a:cs typeface="Microsoft Sans Serif" charset="0"/>
              </a:rPr>
              <a:t>api.constoso.com</a:t>
            </a:r>
            <a:endParaRPr lang="en-US" sz="1400">
              <a:solidFill>
                <a:srgbClr val="353535"/>
              </a:solidFill>
              <a:latin typeface="Segoe UI Light"/>
              <a:ea typeface="Microsoft Sans Serif" charset="0"/>
              <a:cs typeface="Microsoft Sans Serif" charset="0"/>
            </a:endParaRPr>
          </a:p>
          <a:p>
            <a:pPr defTabSz="914225">
              <a:lnSpc>
                <a:spcPct val="90000"/>
              </a:lnSpc>
              <a:spcAft>
                <a:spcPts val="600"/>
              </a:spcAft>
            </a:pPr>
            <a:r>
              <a:rPr lang="en-US" sz="1400">
                <a:solidFill>
                  <a:srgbClr val="353535"/>
                </a:solidFill>
                <a:latin typeface="Segoe UI Light"/>
                <a:ea typeface="Microsoft Sans Serif" charset="0"/>
                <a:cs typeface="Microsoft Sans Serif" charset="0"/>
              </a:rPr>
              <a:t>Key: 0123456789</a:t>
            </a:r>
          </a:p>
          <a:p>
            <a:pPr defTabSz="914225">
              <a:lnSpc>
                <a:spcPct val="90000"/>
              </a:lnSpc>
              <a:spcAft>
                <a:spcPts val="600"/>
              </a:spcAft>
            </a:pPr>
            <a:endParaRPr lang="en-US" sz="1400">
              <a:solidFill>
                <a:srgbClr val="353535"/>
              </a:solidFill>
              <a:latin typeface="Segoe UI Light"/>
              <a:ea typeface="Microsoft Sans Serif" charset="0"/>
              <a:cs typeface="Microsoft Sans Serif" charset="0"/>
            </a:endParaRPr>
          </a:p>
        </p:txBody>
      </p:sp>
      <p:sp>
        <p:nvSpPr>
          <p:cNvPr id="39" name="Rectangle 38"/>
          <p:cNvSpPr/>
          <p:nvPr/>
        </p:nvSpPr>
        <p:spPr>
          <a:xfrm>
            <a:off x="3787352" y="2502673"/>
            <a:ext cx="1113943" cy="280678"/>
          </a:xfrm>
          <a:prstGeom prst="rect">
            <a:avLst/>
          </a:prstGeom>
        </p:spPr>
        <p:txBody>
          <a:bodyPr wrap="square">
            <a:spAutoFit/>
          </a:bodyPr>
          <a:lstStyle/>
          <a:p>
            <a:pPr defTabSz="914225"/>
            <a:r>
              <a:rPr lang="en-US" sz="1200" b="1">
                <a:solidFill>
                  <a:srgbClr val="353535"/>
                </a:solidFill>
                <a:latin typeface="Segoe UI Semilight"/>
                <a:ea typeface="Microsoft Sans Serif" charset="0"/>
                <a:cs typeface="Microsoft Sans Serif" charset="0"/>
              </a:rPr>
              <a:t>0123456789</a:t>
            </a:r>
            <a:endParaRPr lang="en-US" sz="1200" b="1">
              <a:solidFill>
                <a:srgbClr val="353535"/>
              </a:solidFill>
              <a:latin typeface="Segoe UI Semilight"/>
            </a:endParaRPr>
          </a:p>
        </p:txBody>
      </p:sp>
      <p:sp>
        <p:nvSpPr>
          <p:cNvPr id="40" name="Rectangle 39"/>
          <p:cNvSpPr/>
          <p:nvPr/>
        </p:nvSpPr>
        <p:spPr>
          <a:xfrm>
            <a:off x="4367290" y="3233791"/>
            <a:ext cx="1113943" cy="280678"/>
          </a:xfrm>
          <a:prstGeom prst="rect">
            <a:avLst/>
          </a:prstGeom>
        </p:spPr>
        <p:txBody>
          <a:bodyPr wrap="square">
            <a:spAutoFit/>
          </a:bodyPr>
          <a:lstStyle/>
          <a:p>
            <a:pPr defTabSz="914225"/>
            <a:r>
              <a:rPr lang="en-US" sz="1200" b="1">
                <a:solidFill>
                  <a:srgbClr val="353535"/>
                </a:solidFill>
                <a:latin typeface="Segoe UI Semilight"/>
                <a:ea typeface="Microsoft Sans Serif" charset="0"/>
                <a:cs typeface="Microsoft Sans Serif" charset="0"/>
              </a:rPr>
              <a:t>/foo</a:t>
            </a:r>
            <a:endParaRPr lang="en-US" sz="1200" b="1">
              <a:solidFill>
                <a:srgbClr val="353535"/>
              </a:solidFill>
              <a:latin typeface="Segoe UI Semilight"/>
            </a:endParaRPr>
          </a:p>
        </p:txBody>
      </p:sp>
      <p:sp>
        <p:nvSpPr>
          <p:cNvPr id="42" name="Rectangle 41"/>
          <p:cNvSpPr/>
          <p:nvPr/>
        </p:nvSpPr>
        <p:spPr>
          <a:xfrm>
            <a:off x="4971551" y="3900024"/>
            <a:ext cx="1113943" cy="280678"/>
          </a:xfrm>
          <a:prstGeom prst="rect">
            <a:avLst/>
          </a:prstGeom>
        </p:spPr>
        <p:txBody>
          <a:bodyPr wrap="square">
            <a:spAutoFit/>
          </a:bodyPr>
          <a:lstStyle/>
          <a:p>
            <a:pPr defTabSz="914225"/>
            <a:r>
              <a:rPr lang="en-US" sz="1200" b="1">
                <a:solidFill>
                  <a:srgbClr val="353535"/>
                </a:solidFill>
                <a:latin typeface="Segoe UI Semilight"/>
                <a:ea typeface="Microsoft Sans Serif" charset="0"/>
                <a:cs typeface="Microsoft Sans Serif" charset="0"/>
              </a:rPr>
              <a:t>/bar</a:t>
            </a:r>
            <a:endParaRPr lang="en-US" sz="1200" b="1">
              <a:solidFill>
                <a:srgbClr val="353535"/>
              </a:solidFill>
              <a:latin typeface="Segoe UI Semilight"/>
            </a:endParaRPr>
          </a:p>
        </p:txBody>
      </p:sp>
      <p:grpSp>
        <p:nvGrpSpPr>
          <p:cNvPr id="72" name="Group 71"/>
          <p:cNvGrpSpPr/>
          <p:nvPr/>
        </p:nvGrpSpPr>
        <p:grpSpPr>
          <a:xfrm>
            <a:off x="5481234" y="1910335"/>
            <a:ext cx="849358" cy="461600"/>
            <a:chOff x="5273495" y="1910055"/>
            <a:chExt cx="849478" cy="461665"/>
          </a:xfrm>
        </p:grpSpPr>
        <p:sp>
          <p:nvSpPr>
            <p:cNvPr id="43" name="Rectangle 42"/>
            <p:cNvSpPr/>
            <p:nvPr/>
          </p:nvSpPr>
          <p:spPr bwMode="auto">
            <a:xfrm>
              <a:off x="5340400" y="2005654"/>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TextBox 52"/>
            <p:cNvSpPr txBox="1"/>
            <p:nvPr/>
          </p:nvSpPr>
          <p:spPr>
            <a:xfrm>
              <a:off x="5273495" y="1910055"/>
              <a:ext cx="849478" cy="46166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200">
                  <a:gradFill>
                    <a:gsLst>
                      <a:gs pos="2917">
                        <a:srgbClr val="353535"/>
                      </a:gs>
                      <a:gs pos="30000">
                        <a:srgbClr val="353535"/>
                      </a:gs>
                    </a:gsLst>
                    <a:lin ang="5400000" scaled="0"/>
                  </a:gradFill>
                  <a:latin typeface="Segoe UI Semilight"/>
                </a:rPr>
                <a:t>CORS</a:t>
              </a:r>
            </a:p>
          </p:txBody>
        </p:sp>
      </p:grpSp>
      <p:grpSp>
        <p:nvGrpSpPr>
          <p:cNvPr id="73" name="Group 72"/>
          <p:cNvGrpSpPr/>
          <p:nvPr/>
        </p:nvGrpSpPr>
        <p:grpSpPr>
          <a:xfrm>
            <a:off x="6377183" y="1906689"/>
            <a:ext cx="715566" cy="461600"/>
            <a:chOff x="8429377" y="351873"/>
            <a:chExt cx="715668" cy="461665"/>
          </a:xfrm>
        </p:grpSpPr>
        <p:sp>
          <p:nvSpPr>
            <p:cNvPr id="56" name="TextBox 55"/>
            <p:cNvSpPr txBox="1"/>
            <p:nvPr/>
          </p:nvSpPr>
          <p:spPr>
            <a:xfrm>
              <a:off x="8451539" y="351873"/>
              <a:ext cx="693506" cy="46166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200">
                  <a:gradFill>
                    <a:gsLst>
                      <a:gs pos="2917">
                        <a:srgbClr val="353535"/>
                      </a:gs>
                      <a:gs pos="30000">
                        <a:srgbClr val="353535"/>
                      </a:gs>
                    </a:gsLst>
                    <a:lin ang="5400000" scaled="0"/>
                  </a:gradFill>
                  <a:latin typeface="Segoe UI Semilight"/>
                </a:rPr>
                <a:t>LOG</a:t>
              </a:r>
            </a:p>
          </p:txBody>
        </p:sp>
        <p:sp>
          <p:nvSpPr>
            <p:cNvPr id="71" name="Rectangle 70"/>
            <p:cNvSpPr/>
            <p:nvPr/>
          </p:nvSpPr>
          <p:spPr bwMode="auto">
            <a:xfrm>
              <a:off x="8429377" y="451165"/>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 name="Group 73"/>
          <p:cNvGrpSpPr/>
          <p:nvPr/>
        </p:nvGrpSpPr>
        <p:grpSpPr>
          <a:xfrm>
            <a:off x="5490701" y="2620083"/>
            <a:ext cx="849358" cy="461600"/>
            <a:chOff x="5273495" y="1910055"/>
            <a:chExt cx="849478" cy="461665"/>
          </a:xfrm>
        </p:grpSpPr>
        <p:sp>
          <p:nvSpPr>
            <p:cNvPr id="75" name="Rectangle 74"/>
            <p:cNvSpPr/>
            <p:nvPr/>
          </p:nvSpPr>
          <p:spPr bwMode="auto">
            <a:xfrm>
              <a:off x="5340400" y="2005654"/>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TextBox 75"/>
            <p:cNvSpPr txBox="1"/>
            <p:nvPr/>
          </p:nvSpPr>
          <p:spPr>
            <a:xfrm>
              <a:off x="5273495" y="1910055"/>
              <a:ext cx="849478" cy="46166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200">
                  <a:gradFill>
                    <a:gsLst>
                      <a:gs pos="2917">
                        <a:srgbClr val="353535"/>
                      </a:gs>
                      <a:gs pos="30000">
                        <a:srgbClr val="353535"/>
                      </a:gs>
                    </a:gsLst>
                    <a:lin ang="5400000" scaled="0"/>
                  </a:gradFill>
                  <a:latin typeface="Segoe UI Semilight"/>
                </a:rPr>
                <a:t>RATE</a:t>
              </a:r>
            </a:p>
          </p:txBody>
        </p:sp>
      </p:grpSp>
      <p:grpSp>
        <p:nvGrpSpPr>
          <p:cNvPr id="77" name="Group 76"/>
          <p:cNvGrpSpPr/>
          <p:nvPr/>
        </p:nvGrpSpPr>
        <p:grpSpPr>
          <a:xfrm>
            <a:off x="6238664" y="2616437"/>
            <a:ext cx="1062171" cy="461600"/>
            <a:chOff x="8281369" y="351873"/>
            <a:chExt cx="1062322" cy="461665"/>
          </a:xfrm>
        </p:grpSpPr>
        <p:sp>
          <p:nvSpPr>
            <p:cNvPr id="78" name="TextBox 77"/>
            <p:cNvSpPr txBox="1"/>
            <p:nvPr/>
          </p:nvSpPr>
          <p:spPr>
            <a:xfrm>
              <a:off x="8281369" y="351873"/>
              <a:ext cx="1062322" cy="46166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200">
                  <a:gradFill>
                    <a:gsLst>
                      <a:gs pos="2917">
                        <a:srgbClr val="353535"/>
                      </a:gs>
                      <a:gs pos="30000">
                        <a:srgbClr val="353535"/>
                      </a:gs>
                    </a:gsLst>
                    <a:lin ang="5400000" scaled="0"/>
                  </a:gradFill>
                  <a:latin typeface="Segoe UI Semilight"/>
                </a:rPr>
                <a:t>QUOTA</a:t>
              </a:r>
            </a:p>
          </p:txBody>
        </p:sp>
        <p:sp>
          <p:nvSpPr>
            <p:cNvPr id="79" name="Rectangle 78"/>
            <p:cNvSpPr/>
            <p:nvPr/>
          </p:nvSpPr>
          <p:spPr bwMode="auto">
            <a:xfrm>
              <a:off x="8429377" y="451165"/>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0" name="Group 79"/>
          <p:cNvGrpSpPr/>
          <p:nvPr/>
        </p:nvGrpSpPr>
        <p:grpSpPr>
          <a:xfrm>
            <a:off x="5942519" y="3322271"/>
            <a:ext cx="849358" cy="461600"/>
            <a:chOff x="5273495" y="1910055"/>
            <a:chExt cx="849478" cy="461665"/>
          </a:xfrm>
        </p:grpSpPr>
        <p:sp>
          <p:nvSpPr>
            <p:cNvPr id="81" name="Rectangle 80"/>
            <p:cNvSpPr/>
            <p:nvPr/>
          </p:nvSpPr>
          <p:spPr bwMode="auto">
            <a:xfrm>
              <a:off x="5340400" y="2005654"/>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TextBox 81"/>
            <p:cNvSpPr txBox="1"/>
            <p:nvPr/>
          </p:nvSpPr>
          <p:spPr>
            <a:xfrm>
              <a:off x="5273495" y="1910055"/>
              <a:ext cx="849478" cy="46166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200">
                  <a:gradFill>
                    <a:gsLst>
                      <a:gs pos="2917">
                        <a:srgbClr val="353535"/>
                      </a:gs>
                      <a:gs pos="30000">
                        <a:srgbClr val="353535"/>
                      </a:gs>
                    </a:gsLst>
                    <a:lin ang="5400000" scaled="0"/>
                  </a:gradFill>
                  <a:latin typeface="Segoe UI Semilight"/>
                </a:rPr>
                <a:t>JWT</a:t>
              </a:r>
            </a:p>
          </p:txBody>
        </p:sp>
      </p:grpSp>
      <p:grpSp>
        <p:nvGrpSpPr>
          <p:cNvPr id="83" name="Group 82"/>
          <p:cNvGrpSpPr/>
          <p:nvPr/>
        </p:nvGrpSpPr>
        <p:grpSpPr>
          <a:xfrm>
            <a:off x="5123379" y="4142079"/>
            <a:ext cx="849358" cy="461600"/>
            <a:chOff x="5273495" y="1910055"/>
            <a:chExt cx="849478" cy="461665"/>
          </a:xfrm>
        </p:grpSpPr>
        <p:sp>
          <p:nvSpPr>
            <p:cNvPr id="84" name="Rectangle 83"/>
            <p:cNvSpPr/>
            <p:nvPr/>
          </p:nvSpPr>
          <p:spPr bwMode="auto">
            <a:xfrm>
              <a:off x="5340400" y="2005654"/>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TextBox 84"/>
            <p:cNvSpPr txBox="1"/>
            <p:nvPr/>
          </p:nvSpPr>
          <p:spPr>
            <a:xfrm>
              <a:off x="5273495" y="1910055"/>
              <a:ext cx="849478" cy="46166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200">
                  <a:gradFill>
                    <a:gsLst>
                      <a:gs pos="2917">
                        <a:srgbClr val="353535"/>
                      </a:gs>
                      <a:gs pos="30000">
                        <a:srgbClr val="353535"/>
                      </a:gs>
                    </a:gsLst>
                    <a:lin ang="5400000" scaled="0"/>
                  </a:gradFill>
                  <a:latin typeface="Segoe UI Semilight"/>
                </a:rPr>
                <a:t>CACHE</a:t>
              </a:r>
            </a:p>
          </p:txBody>
        </p:sp>
      </p:grpSp>
      <p:grpSp>
        <p:nvGrpSpPr>
          <p:cNvPr id="86" name="Group 85"/>
          <p:cNvGrpSpPr/>
          <p:nvPr/>
        </p:nvGrpSpPr>
        <p:grpSpPr>
          <a:xfrm>
            <a:off x="6019330" y="4138432"/>
            <a:ext cx="715566" cy="461600"/>
            <a:chOff x="8429377" y="351873"/>
            <a:chExt cx="715668" cy="461665"/>
          </a:xfrm>
        </p:grpSpPr>
        <p:sp>
          <p:nvSpPr>
            <p:cNvPr id="87" name="TextBox 86"/>
            <p:cNvSpPr txBox="1"/>
            <p:nvPr/>
          </p:nvSpPr>
          <p:spPr>
            <a:xfrm>
              <a:off x="8451539" y="351873"/>
              <a:ext cx="693506" cy="46166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200">
                  <a:gradFill>
                    <a:gsLst>
                      <a:gs pos="2917">
                        <a:srgbClr val="353535"/>
                      </a:gs>
                      <a:gs pos="30000">
                        <a:srgbClr val="353535"/>
                      </a:gs>
                    </a:gsLst>
                    <a:lin ang="5400000" scaled="0"/>
                  </a:gradFill>
                  <a:latin typeface="Segoe UI Semilight"/>
                </a:rPr>
                <a:t>URL</a:t>
              </a:r>
            </a:p>
          </p:txBody>
        </p:sp>
        <p:sp>
          <p:nvSpPr>
            <p:cNvPr id="88" name="Rectangle 87"/>
            <p:cNvSpPr/>
            <p:nvPr/>
          </p:nvSpPr>
          <p:spPr bwMode="auto">
            <a:xfrm>
              <a:off x="8429377" y="451165"/>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9" name="Group 88"/>
          <p:cNvGrpSpPr/>
          <p:nvPr/>
        </p:nvGrpSpPr>
        <p:grpSpPr>
          <a:xfrm>
            <a:off x="6815666" y="4124210"/>
            <a:ext cx="806199" cy="461600"/>
            <a:chOff x="8402200" y="351873"/>
            <a:chExt cx="806313" cy="461665"/>
          </a:xfrm>
        </p:grpSpPr>
        <p:sp>
          <p:nvSpPr>
            <p:cNvPr id="90" name="TextBox 89"/>
            <p:cNvSpPr txBox="1"/>
            <p:nvPr/>
          </p:nvSpPr>
          <p:spPr>
            <a:xfrm>
              <a:off x="8402200" y="351873"/>
              <a:ext cx="806313" cy="46166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200">
                  <a:gradFill>
                    <a:gsLst>
                      <a:gs pos="2917">
                        <a:srgbClr val="353535"/>
                      </a:gs>
                      <a:gs pos="30000">
                        <a:srgbClr val="353535"/>
                      </a:gs>
                    </a:gsLst>
                    <a:lin ang="5400000" scaled="0"/>
                  </a:gradFill>
                  <a:latin typeface="Segoe UI Semilight"/>
                </a:rPr>
                <a:t>BODY</a:t>
              </a:r>
            </a:p>
          </p:txBody>
        </p:sp>
        <p:sp>
          <p:nvSpPr>
            <p:cNvPr id="91" name="Rectangle 90"/>
            <p:cNvSpPr/>
            <p:nvPr/>
          </p:nvSpPr>
          <p:spPr bwMode="auto">
            <a:xfrm>
              <a:off x="8429377" y="451165"/>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5" name="Straight Connector 14"/>
          <p:cNvCxnSpPr/>
          <p:nvPr/>
        </p:nvCxnSpPr>
        <p:spPr>
          <a:xfrm>
            <a:off x="2735656" y="4711581"/>
            <a:ext cx="7226402" cy="0"/>
          </a:xfrm>
          <a:prstGeom prst="line">
            <a:avLst/>
          </a:prstGeom>
          <a:ln w="38100">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515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dissolve">
                                      <p:cBhvr>
                                        <p:cTn id="7" dur="500"/>
                                        <p:tgtEl>
                                          <p:spTgt spid="72"/>
                                        </p:tgtEl>
                                      </p:cBhvr>
                                    </p:animEffect>
                                  </p:childTnLst>
                                </p:cTn>
                              </p:par>
                              <p:par>
                                <p:cTn id="8" presetID="9"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dissolve">
                                      <p:cBhvr>
                                        <p:cTn id="10" dur="5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dissolve">
                                      <p:cBhvr>
                                        <p:cTn id="15" dur="500"/>
                                        <p:tgtEl>
                                          <p:spTgt spid="74"/>
                                        </p:tgtEl>
                                      </p:cBhvr>
                                    </p:animEffect>
                                  </p:childTnLst>
                                </p:cTn>
                              </p:par>
                              <p:par>
                                <p:cTn id="16" presetID="9" presetClass="entr" presetSubtype="0" fill="hold"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dissolve">
                                      <p:cBhvr>
                                        <p:cTn id="18" dur="500"/>
                                        <p:tgtEl>
                                          <p:spTgt spid="7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dissolve">
                                      <p:cBhvr>
                                        <p:cTn id="23" dur="500"/>
                                        <p:tgtEl>
                                          <p:spTgt spid="8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dissolve">
                                      <p:cBhvr>
                                        <p:cTn id="28" dur="500"/>
                                        <p:tgtEl>
                                          <p:spTgt spid="83"/>
                                        </p:tgtEl>
                                      </p:cBhvr>
                                    </p:animEffect>
                                  </p:childTnLst>
                                </p:cTn>
                              </p:par>
                              <p:par>
                                <p:cTn id="29" presetID="9" presetClass="entr" presetSubtype="0" fill="hold" nodeType="with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dissolve">
                                      <p:cBhvr>
                                        <p:cTn id="31" dur="500"/>
                                        <p:tgtEl>
                                          <p:spTgt spid="86"/>
                                        </p:tgtEl>
                                      </p:cBhvr>
                                    </p:animEffect>
                                  </p:childTnLst>
                                </p:cTn>
                              </p:par>
                              <p:par>
                                <p:cTn id="32" presetID="9" presetClass="entr" presetSubtype="0" fill="hold"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dissolve">
                                      <p:cBhvr>
                                        <p:cTn id="34" dur="500"/>
                                        <p:tgtEl>
                                          <p:spTgt spid="8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dissolve">
                                      <p:cBhvr>
                                        <p:cTn id="39" dur="500"/>
                                        <p:tgtEl>
                                          <p:spTgt spid="38"/>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dissolve">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dissolve">
                                      <p:cBhvr>
                                        <p:cTn id="49" dur="500"/>
                                        <p:tgtEl>
                                          <p:spTgt spid="40"/>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dissolve">
                                      <p:cBhvr>
                                        <p:cTn id="5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EFB1-37B4-4C7D-A236-8C6401CF72D8}"/>
              </a:ext>
            </a:extLst>
          </p:cNvPr>
          <p:cNvSpPr>
            <a:spLocks noGrp="1"/>
          </p:cNvSpPr>
          <p:nvPr>
            <p:ph type="title"/>
          </p:nvPr>
        </p:nvSpPr>
        <p:spPr/>
        <p:txBody>
          <a:bodyPr/>
          <a:lstStyle/>
          <a:p>
            <a:r>
              <a:rPr lang="en-US"/>
              <a:t>Policies - Example</a:t>
            </a:r>
            <a:endParaRPr lang="es-CO"/>
          </a:p>
        </p:txBody>
      </p:sp>
      <p:sp>
        <p:nvSpPr>
          <p:cNvPr id="3" name="Slide Number Placeholder 2">
            <a:extLst>
              <a:ext uri="{FF2B5EF4-FFF2-40B4-BE49-F238E27FC236}">
                <a16:creationId xmlns:a16="http://schemas.microsoft.com/office/drawing/2014/main" id="{FE9243A3-1A73-4450-90C7-F976B254FE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EC880E64-BAF6-42C6-A655-6F2846CB6671}"/>
              </a:ext>
            </a:extLst>
          </p:cNvPr>
          <p:cNvSpPr>
            <a:spLocks noGrp="1"/>
          </p:cNvSpPr>
          <p:nvPr>
            <p:ph type="body" sz="quarter" idx="13"/>
          </p:nvPr>
        </p:nvSpPr>
        <p:spPr>
          <a:xfrm>
            <a:off x="402336" y="1143000"/>
            <a:ext cx="5998464" cy="4956048"/>
          </a:xfrm>
        </p:spPr>
        <p:txBody>
          <a:bodyPr/>
          <a:lstStyle/>
          <a:p>
            <a:r>
              <a:rPr lang="en-US"/>
              <a:t>Limit to 5 calls / minute</a:t>
            </a:r>
          </a:p>
          <a:p>
            <a:r>
              <a:rPr lang="en-US"/>
              <a:t>Maximum 100 calls / week</a:t>
            </a:r>
            <a:endParaRPr lang="es-CO"/>
          </a:p>
        </p:txBody>
      </p:sp>
      <p:pic>
        <p:nvPicPr>
          <p:cNvPr id="5" name="Picture 4">
            <a:extLst>
              <a:ext uri="{FF2B5EF4-FFF2-40B4-BE49-F238E27FC236}">
                <a16:creationId xmlns:a16="http://schemas.microsoft.com/office/drawing/2014/main" id="{4BBAA519-01C1-41A1-AEC0-EDBD546EDCE3}"/>
              </a:ext>
            </a:extLst>
          </p:cNvPr>
          <p:cNvPicPr>
            <a:picLocks noChangeAspect="1"/>
          </p:cNvPicPr>
          <p:nvPr/>
        </p:nvPicPr>
        <p:blipFill>
          <a:blip r:embed="rId3"/>
          <a:stretch>
            <a:fillRect/>
          </a:stretch>
        </p:blipFill>
        <p:spPr>
          <a:xfrm>
            <a:off x="6602260" y="1143000"/>
            <a:ext cx="5083010" cy="2920556"/>
          </a:xfrm>
          <a:prstGeom prst="rect">
            <a:avLst/>
          </a:prstGeom>
        </p:spPr>
      </p:pic>
    </p:spTree>
    <p:extLst>
      <p:ext uri="{BB962C8B-B14F-4D97-AF65-F5344CB8AC3E}">
        <p14:creationId xmlns:p14="http://schemas.microsoft.com/office/powerpoint/2010/main" val="3026723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nvGraphicFramePr>
        <p:xfrm>
          <a:off x="183376" y="1643765"/>
          <a:ext cx="2886751" cy="3525402"/>
        </p:xfrm>
        <a:graphic>
          <a:graphicData uri="http://schemas.openxmlformats.org/drawingml/2006/table">
            <a:tbl>
              <a:tblPr firstRow="1" bandRow="1">
                <a:tableStyleId>{5C22544A-7EE6-4342-B048-85BDC9FD1C3A}</a:tableStyleId>
              </a:tblPr>
              <a:tblGrid>
                <a:gridCol w="2886751">
                  <a:extLst>
                    <a:ext uri="{9D8B030D-6E8A-4147-A177-3AD203B41FA5}">
                      <a16:colId xmlns:a16="http://schemas.microsoft.com/office/drawing/2014/main" val="245742986"/>
                    </a:ext>
                  </a:extLst>
                </a:gridCol>
              </a:tblGrid>
              <a:tr h="896170">
                <a:tc>
                  <a:txBody>
                    <a:bodyPr/>
                    <a:lstStyle/>
                    <a:p>
                      <a:pPr>
                        <a:lnSpc>
                          <a:spcPct val="90000"/>
                        </a:lnSpc>
                      </a:pPr>
                      <a:r>
                        <a:rPr lang="en-US" sz="2400" b="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API </a:t>
                      </a:r>
                      <a:br>
                        <a:rPr lang="en-US" sz="2400" b="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br>
                      <a:r>
                        <a:rPr lang="en-US" sz="2400" b="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Management               </a:t>
                      </a:r>
                    </a:p>
                  </a:txBody>
                  <a:tcPr marL="179234" marR="0" marT="89617" marB="896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202762852"/>
                  </a:ext>
                </a:extLst>
              </a:tr>
              <a:tr h="2629232">
                <a:tc>
                  <a:txBody>
                    <a:bodyPr/>
                    <a:lstStyle/>
                    <a:p>
                      <a:pPr marL="285750" indent="-285750" algn="l" defTabSz="932742" rtl="0" eaLnBrk="1" latinLnBrk="0" hangingPunct="1">
                        <a:lnSpc>
                          <a:spcPct val="90000"/>
                        </a:lnSpc>
                        <a:spcBef>
                          <a:spcPts val="2400"/>
                        </a:spcBef>
                        <a:buFont typeface="Arial" panose="020B0604020202020204" pitchFamily="34" charset="0"/>
                        <a:buChar char="•"/>
                      </a:pPr>
                      <a:r>
                        <a:rPr lang="en-US" sz="1800" kern="1200">
                          <a:gradFill>
                            <a:gsLst>
                              <a:gs pos="2899">
                                <a:schemeClr val="tx1"/>
                              </a:gs>
                              <a:gs pos="18116">
                                <a:schemeClr val="tx1"/>
                              </a:gs>
                            </a:gsLst>
                            <a:lin ang="5400000" scaled="0"/>
                          </a:gradFill>
                          <a:latin typeface="+mn-lt"/>
                          <a:ea typeface="+mn-ea"/>
                          <a:cs typeface="+mn-cs"/>
                        </a:rPr>
                        <a:t>Create API frontends </a:t>
                      </a:r>
                      <a:r>
                        <a:rPr lang="en-US" sz="1800" kern="1200" baseline="0">
                          <a:gradFill>
                            <a:gsLst>
                              <a:gs pos="2899">
                                <a:schemeClr val="tx1"/>
                              </a:gs>
                              <a:gs pos="18116">
                                <a:schemeClr val="tx1"/>
                              </a:gs>
                            </a:gsLst>
                            <a:lin ang="5400000" scaled="0"/>
                          </a:gradFill>
                          <a:latin typeface="+mn-lt"/>
                          <a:ea typeface="+mn-ea"/>
                          <a:cs typeface="+mn-cs"/>
                        </a:rPr>
                        <a:t>  </a:t>
                      </a:r>
                      <a:r>
                        <a:rPr lang="en-US" sz="1800" kern="1200">
                          <a:gradFill>
                            <a:gsLst>
                              <a:gs pos="2899">
                                <a:schemeClr val="tx1"/>
                              </a:gs>
                              <a:gs pos="18116">
                                <a:schemeClr val="tx1"/>
                              </a:gs>
                            </a:gsLst>
                            <a:lin ang="5400000" scaled="0"/>
                          </a:gradFill>
                          <a:latin typeface="+mn-lt"/>
                          <a:ea typeface="+mn-ea"/>
                          <a:cs typeface="+mn-cs"/>
                        </a:rPr>
                        <a:t>for backends in the cloud and</a:t>
                      </a:r>
                      <a:r>
                        <a:rPr lang="en-US" sz="1800" kern="1200" baseline="0">
                          <a:gradFill>
                            <a:gsLst>
                              <a:gs pos="2899">
                                <a:schemeClr val="tx1"/>
                              </a:gs>
                              <a:gs pos="18116">
                                <a:schemeClr val="tx1"/>
                              </a:gs>
                            </a:gsLst>
                            <a:lin ang="5400000" scaled="0"/>
                          </a:gradFill>
                          <a:latin typeface="+mn-lt"/>
                          <a:ea typeface="+mn-ea"/>
                          <a:cs typeface="+mn-cs"/>
                        </a:rPr>
                        <a:t> on-premises</a:t>
                      </a:r>
                      <a:endParaRPr lang="en-US" sz="1800" kern="1200">
                        <a:gradFill>
                          <a:gsLst>
                            <a:gs pos="2899">
                              <a:schemeClr val="tx1"/>
                            </a:gs>
                            <a:gs pos="18116">
                              <a:schemeClr val="tx1"/>
                            </a:gs>
                          </a:gsLst>
                          <a:lin ang="5400000" scaled="0"/>
                        </a:gradFill>
                        <a:latin typeface="+mn-lt"/>
                        <a:ea typeface="+mn-ea"/>
                        <a:cs typeface="+mn-cs"/>
                      </a:endParaRPr>
                    </a:p>
                    <a:p>
                      <a:pPr marL="285750" indent="-285750" algn="l" defTabSz="932742" rtl="0" eaLnBrk="1" latinLnBrk="0" hangingPunct="1">
                        <a:lnSpc>
                          <a:spcPct val="90000"/>
                        </a:lnSpc>
                        <a:spcBef>
                          <a:spcPts val="2400"/>
                        </a:spcBef>
                        <a:buFont typeface="Arial" panose="020B0604020202020204" pitchFamily="34" charset="0"/>
                        <a:buChar char="•"/>
                      </a:pPr>
                      <a:r>
                        <a:rPr lang="en-US" sz="1800" kern="1200">
                          <a:gradFill>
                            <a:gsLst>
                              <a:gs pos="2899">
                                <a:schemeClr val="tx1"/>
                              </a:gs>
                              <a:gs pos="18116">
                                <a:schemeClr val="tx1"/>
                              </a:gs>
                            </a:gsLst>
                            <a:lin ang="5400000" scaled="0"/>
                          </a:gradFill>
                          <a:latin typeface="+mn-lt"/>
                          <a:ea typeface="+mn-ea"/>
                          <a:cs typeface="+mn-cs"/>
                        </a:rPr>
                        <a:t>Protect</a:t>
                      </a:r>
                      <a:r>
                        <a:rPr lang="en-US" sz="1800" kern="1200" baseline="0">
                          <a:gradFill>
                            <a:gsLst>
                              <a:gs pos="2899">
                                <a:schemeClr val="tx1"/>
                              </a:gs>
                              <a:gs pos="18116">
                                <a:schemeClr val="tx1"/>
                              </a:gs>
                            </a:gsLst>
                            <a:lin ang="5400000" scaled="0"/>
                          </a:gradFill>
                          <a:latin typeface="+mn-lt"/>
                          <a:ea typeface="+mn-ea"/>
                          <a:cs typeface="+mn-cs"/>
                        </a:rPr>
                        <a:t>, </a:t>
                      </a:r>
                      <a:r>
                        <a:rPr lang="en-US" sz="1800" kern="1200">
                          <a:gradFill>
                            <a:gsLst>
                              <a:gs pos="2899">
                                <a:schemeClr val="tx1"/>
                              </a:gs>
                              <a:gs pos="18116">
                                <a:schemeClr val="tx1"/>
                              </a:gs>
                            </a:gsLst>
                            <a:lin ang="5400000" scaled="0"/>
                          </a:gradFill>
                          <a:latin typeface="+mn-lt"/>
                          <a:ea typeface="+mn-ea"/>
                          <a:cs typeface="+mn-cs"/>
                        </a:rPr>
                        <a:t>monitor and monetize the APIs</a:t>
                      </a:r>
                    </a:p>
                    <a:p>
                      <a:pPr marL="285750" indent="-285750" algn="l" defTabSz="932742" rtl="0" eaLnBrk="1" latinLnBrk="0" hangingPunct="1">
                        <a:lnSpc>
                          <a:spcPct val="90000"/>
                        </a:lnSpc>
                        <a:spcBef>
                          <a:spcPts val="2400"/>
                        </a:spcBef>
                        <a:buFont typeface="Arial" panose="020B0604020202020204" pitchFamily="34" charset="0"/>
                        <a:buChar char="•"/>
                      </a:pPr>
                      <a:r>
                        <a:rPr lang="en-US" sz="1800" kern="1200">
                          <a:gradFill>
                            <a:gsLst>
                              <a:gs pos="2899">
                                <a:schemeClr val="tx1"/>
                              </a:gs>
                              <a:gs pos="18116">
                                <a:schemeClr val="tx1"/>
                              </a:gs>
                            </a:gsLst>
                            <a:lin ang="5400000" scaled="0"/>
                          </a:gradFill>
                          <a:latin typeface="+mn-lt"/>
                          <a:ea typeface="+mn-ea"/>
                          <a:cs typeface="+mn-cs"/>
                        </a:rPr>
                        <a:t>Onboard external</a:t>
                      </a:r>
                      <a:r>
                        <a:rPr lang="en-US" sz="1800" kern="1200" baseline="0">
                          <a:gradFill>
                            <a:gsLst>
                              <a:gs pos="2899">
                                <a:schemeClr val="tx1"/>
                              </a:gs>
                              <a:gs pos="18116">
                                <a:schemeClr val="tx1"/>
                              </a:gs>
                            </a:gsLst>
                            <a:lin ang="5400000" scaled="0"/>
                          </a:gradFill>
                          <a:latin typeface="+mn-lt"/>
                          <a:ea typeface="+mn-ea"/>
                          <a:cs typeface="+mn-cs"/>
                        </a:rPr>
                        <a:t> and internal app developers</a:t>
                      </a:r>
                      <a:endParaRPr lang="en-US" sz="1800" kern="1200">
                        <a:gradFill>
                          <a:gsLst>
                            <a:gs pos="2899">
                              <a:schemeClr val="tx1"/>
                            </a:gs>
                            <a:gs pos="18116">
                              <a:schemeClr val="tx1"/>
                            </a:gs>
                          </a:gsLst>
                          <a:lin ang="5400000" scaled="0"/>
                        </a:gradFill>
                        <a:latin typeface="+mn-lt"/>
                        <a:ea typeface="+mn-ea"/>
                        <a:cs typeface="+mn-cs"/>
                      </a:endParaRPr>
                    </a:p>
                  </a:txBody>
                  <a:tcPr marL="179234" marR="0" marT="143387" marB="896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5981791"/>
                  </a:ext>
                </a:extLst>
              </a:tr>
            </a:tbl>
          </a:graphicData>
        </a:graphic>
      </p:graphicFrame>
      <p:sp>
        <p:nvSpPr>
          <p:cNvPr id="2" name="Title 1"/>
          <p:cNvSpPr>
            <a:spLocks noGrp="1"/>
          </p:cNvSpPr>
          <p:nvPr>
            <p:ph type="title"/>
          </p:nvPr>
        </p:nvSpPr>
        <p:spPr/>
        <p:txBody>
          <a:bodyPr/>
          <a:lstStyle/>
          <a:p>
            <a:r>
              <a:rPr lang="en-US"/>
              <a:t>Microsoft Enterprise Integration</a:t>
            </a:r>
          </a:p>
        </p:txBody>
      </p:sp>
      <p:graphicFrame>
        <p:nvGraphicFramePr>
          <p:cNvPr id="3" name="Table 2"/>
          <p:cNvGraphicFramePr>
            <a:graphicFrameLocks noGrp="1"/>
          </p:cNvGraphicFramePr>
          <p:nvPr/>
        </p:nvGraphicFramePr>
        <p:xfrm>
          <a:off x="6138375" y="1641584"/>
          <a:ext cx="2886751" cy="3520479"/>
        </p:xfrm>
        <a:graphic>
          <a:graphicData uri="http://schemas.openxmlformats.org/drawingml/2006/table">
            <a:tbl>
              <a:tblPr firstRow="1" bandRow="1">
                <a:tableStyleId>{5C22544A-7EE6-4342-B048-85BDC9FD1C3A}</a:tableStyleId>
              </a:tblPr>
              <a:tblGrid>
                <a:gridCol w="2886751">
                  <a:extLst>
                    <a:ext uri="{9D8B030D-6E8A-4147-A177-3AD203B41FA5}">
                      <a16:colId xmlns:a16="http://schemas.microsoft.com/office/drawing/2014/main" val="862505283"/>
                    </a:ext>
                  </a:extLst>
                </a:gridCol>
              </a:tblGrid>
              <a:tr h="896170">
                <a:tc>
                  <a:txBody>
                    <a:bodyPr/>
                    <a:lstStyle/>
                    <a:p>
                      <a:pPr>
                        <a:lnSpc>
                          <a:spcPct val="90000"/>
                        </a:lnSpc>
                      </a:pPr>
                      <a:r>
                        <a:rPr lang="en-US" sz="2400" b="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Logic</a:t>
                      </a:r>
                      <a:r>
                        <a:rPr lang="en-US" sz="2400" b="0" baseline="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 </a:t>
                      </a:r>
                      <a:br>
                        <a:rPr lang="en-US" sz="2400" b="0" baseline="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br>
                      <a:r>
                        <a:rPr lang="en-US" sz="2400" b="0" baseline="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Apps</a:t>
                      </a:r>
                      <a:endParaRPr lang="en-US" sz="2400" b="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endParaRPr>
                    </a:p>
                  </a:txBody>
                  <a:tcPr marL="179234" marR="91401" marT="89617" marB="896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202762852"/>
                  </a:ext>
                </a:extLst>
              </a:tr>
              <a:tr h="2624309">
                <a:tc>
                  <a:txBody>
                    <a:bodyPr/>
                    <a:lstStyle/>
                    <a:p>
                      <a:pPr marL="285750" indent="-285750">
                        <a:lnSpc>
                          <a:spcPct val="90000"/>
                        </a:lnSpc>
                        <a:spcBef>
                          <a:spcPts val="2400"/>
                        </a:spcBef>
                        <a:buFont typeface="Arial" panose="020B0604020202020204" pitchFamily="34" charset="0"/>
                        <a:buChar char="•"/>
                      </a:pPr>
                      <a:r>
                        <a:rPr lang="en-US" sz="1800">
                          <a:gradFill>
                            <a:gsLst>
                              <a:gs pos="2899">
                                <a:schemeClr val="tx1"/>
                              </a:gs>
                              <a:gs pos="18116">
                                <a:schemeClr val="tx1"/>
                              </a:gs>
                            </a:gsLst>
                            <a:lin ang="5400000" scaled="0"/>
                          </a:gradFill>
                        </a:rPr>
                        <a:t>Connect</a:t>
                      </a:r>
                      <a:r>
                        <a:rPr lang="en-US" sz="1800" baseline="0">
                          <a:gradFill>
                            <a:gsLst>
                              <a:gs pos="2899">
                                <a:schemeClr val="tx1"/>
                              </a:gs>
                              <a:gs pos="18116">
                                <a:schemeClr val="tx1"/>
                              </a:gs>
                            </a:gsLst>
                            <a:lin ang="5400000" scaled="0"/>
                          </a:gradFill>
                        </a:rPr>
                        <a:t> SaaS applications </a:t>
                      </a:r>
                    </a:p>
                    <a:p>
                      <a:pPr marL="285750" indent="-285750">
                        <a:lnSpc>
                          <a:spcPct val="90000"/>
                        </a:lnSpc>
                        <a:spcBef>
                          <a:spcPts val="2400"/>
                        </a:spcBef>
                        <a:buFont typeface="Arial" panose="020B0604020202020204" pitchFamily="34" charset="0"/>
                        <a:buChar char="•"/>
                      </a:pPr>
                      <a:r>
                        <a:rPr lang="en-US" sz="1800" baseline="0">
                          <a:gradFill>
                            <a:gsLst>
                              <a:gs pos="2899">
                                <a:schemeClr val="tx1"/>
                              </a:gs>
                              <a:gs pos="18116">
                                <a:schemeClr val="tx1"/>
                              </a:gs>
                            </a:gsLst>
                            <a:lin ang="5400000" scaled="0"/>
                          </a:gradFill>
                        </a:rPr>
                        <a:t>Serverless flows, auto scaling, fully managed.</a:t>
                      </a:r>
                    </a:p>
                    <a:p>
                      <a:pPr marL="285750" indent="-285750">
                        <a:lnSpc>
                          <a:spcPct val="90000"/>
                        </a:lnSpc>
                        <a:spcBef>
                          <a:spcPts val="2400"/>
                        </a:spcBef>
                        <a:buFont typeface="Arial" panose="020B0604020202020204" pitchFamily="34" charset="0"/>
                        <a:buChar char="•"/>
                      </a:pPr>
                      <a:r>
                        <a:rPr lang="en-US" sz="1800" baseline="0">
                          <a:gradFill>
                            <a:gsLst>
                              <a:gs pos="2899">
                                <a:schemeClr val="tx1"/>
                              </a:gs>
                              <a:gs pos="18116">
                                <a:schemeClr val="tx1"/>
                              </a:gs>
                            </a:gsLst>
                            <a:lin ang="5400000" scaled="0"/>
                          </a:gradFill>
                        </a:rPr>
                        <a:t>Leverage Azure Services</a:t>
                      </a:r>
                    </a:p>
                  </a:txBody>
                  <a:tcPr marL="179234" marR="91401" marT="143387" marB="896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598179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531069907"/>
              </p:ext>
            </p:extLst>
          </p:nvPr>
        </p:nvGraphicFramePr>
        <p:xfrm>
          <a:off x="3166874" y="1636661"/>
          <a:ext cx="2886751" cy="3525402"/>
        </p:xfrm>
        <a:graphic>
          <a:graphicData uri="http://schemas.openxmlformats.org/drawingml/2006/table">
            <a:tbl>
              <a:tblPr firstRow="1" bandRow="1">
                <a:tableStyleId>{5C22544A-7EE6-4342-B048-85BDC9FD1C3A}</a:tableStyleId>
              </a:tblPr>
              <a:tblGrid>
                <a:gridCol w="2886751">
                  <a:extLst>
                    <a:ext uri="{9D8B030D-6E8A-4147-A177-3AD203B41FA5}">
                      <a16:colId xmlns:a16="http://schemas.microsoft.com/office/drawing/2014/main" val="245742986"/>
                    </a:ext>
                  </a:extLst>
                </a:gridCol>
              </a:tblGrid>
              <a:tr h="896170">
                <a:tc>
                  <a:txBody>
                    <a:bodyPr/>
                    <a:lstStyle/>
                    <a:p>
                      <a:pPr>
                        <a:lnSpc>
                          <a:spcPct val="90000"/>
                        </a:lnSpc>
                      </a:pPr>
                      <a:r>
                        <a:rPr lang="en-US" sz="2400" b="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Event Grid              </a:t>
                      </a:r>
                    </a:p>
                  </a:txBody>
                  <a:tcPr marL="179234" marR="0" marT="89617" marB="896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202762852"/>
                  </a:ext>
                </a:extLst>
              </a:tr>
              <a:tr h="2629232">
                <a:tc>
                  <a:txBody>
                    <a:bodyPr/>
                    <a:lstStyle/>
                    <a:p>
                      <a:pPr marL="285750" indent="-285750" algn="l" defTabSz="932742" rtl="0" eaLnBrk="1" latinLnBrk="0" hangingPunct="1">
                        <a:lnSpc>
                          <a:spcPct val="90000"/>
                        </a:lnSpc>
                        <a:spcBef>
                          <a:spcPts val="2400"/>
                        </a:spcBef>
                        <a:buFont typeface="Arial" panose="020B0604020202020204" pitchFamily="34" charset="0"/>
                        <a:buChar char="•"/>
                      </a:pPr>
                      <a:r>
                        <a:rPr lang="en-US" sz="1800" b="0" i="0" kern="1200">
                          <a:solidFill>
                            <a:schemeClr val="dk1"/>
                          </a:solidFill>
                          <a:effectLst/>
                          <a:latin typeface="+mn-lt"/>
                          <a:ea typeface="+mn-ea"/>
                          <a:cs typeface="+mn-cs"/>
                        </a:rPr>
                        <a:t>Connect supported Azure and third-party services </a:t>
                      </a:r>
                    </a:p>
                    <a:p>
                      <a:pPr marL="285750" indent="-285750" algn="l" defTabSz="932742" rtl="0" eaLnBrk="1" latinLnBrk="0" hangingPunct="1">
                        <a:lnSpc>
                          <a:spcPct val="90000"/>
                        </a:lnSpc>
                        <a:spcBef>
                          <a:spcPts val="2400"/>
                        </a:spcBef>
                        <a:buFont typeface="Arial" panose="020B0604020202020204" pitchFamily="34" charset="0"/>
                        <a:buChar char="•"/>
                      </a:pPr>
                      <a:r>
                        <a:rPr lang="en-US" sz="1800" b="0" i="0" kern="1200">
                          <a:solidFill>
                            <a:schemeClr val="dk1"/>
                          </a:solidFill>
                          <a:effectLst/>
                          <a:latin typeface="+mn-lt"/>
                          <a:ea typeface="+mn-ea"/>
                          <a:cs typeface="+mn-cs"/>
                        </a:rPr>
                        <a:t>fully managed event-routing service </a:t>
                      </a:r>
                    </a:p>
                    <a:p>
                      <a:pPr marL="285750" indent="-285750" algn="l" defTabSz="932742" rtl="0" eaLnBrk="1" latinLnBrk="0" hangingPunct="1">
                        <a:lnSpc>
                          <a:spcPct val="90000"/>
                        </a:lnSpc>
                        <a:spcBef>
                          <a:spcPts val="2400"/>
                        </a:spcBef>
                        <a:buFont typeface="Arial" panose="020B0604020202020204" pitchFamily="34" charset="0"/>
                        <a:buChar char="•"/>
                      </a:pPr>
                      <a:r>
                        <a:rPr lang="en-US" sz="1800" b="0" i="0" kern="1200">
                          <a:solidFill>
                            <a:schemeClr val="dk1"/>
                          </a:solidFill>
                          <a:effectLst/>
                          <a:latin typeface="+mn-lt"/>
                          <a:ea typeface="+mn-ea"/>
                          <a:cs typeface="+mn-cs"/>
                        </a:rPr>
                        <a:t>publish-subscribe model that simplifies event-based app development</a:t>
                      </a:r>
                      <a:endParaRPr lang="en-US" sz="1800" kern="1200">
                        <a:gradFill>
                          <a:gsLst>
                            <a:gs pos="2899">
                              <a:schemeClr val="tx1"/>
                            </a:gs>
                            <a:gs pos="18116">
                              <a:schemeClr val="tx1"/>
                            </a:gs>
                          </a:gsLst>
                          <a:lin ang="5400000" scaled="0"/>
                        </a:gradFill>
                        <a:latin typeface="+mn-lt"/>
                        <a:ea typeface="+mn-ea"/>
                        <a:cs typeface="+mn-cs"/>
                      </a:endParaRPr>
                    </a:p>
                  </a:txBody>
                  <a:tcPr marL="179234" marR="0" marT="143387" marB="896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5981791"/>
                  </a:ext>
                </a:extLst>
              </a:tr>
            </a:tbl>
          </a:graphicData>
        </a:graphic>
      </p:graphicFrame>
      <p:graphicFrame>
        <p:nvGraphicFramePr>
          <p:cNvPr id="8" name="Table 7"/>
          <p:cNvGraphicFramePr>
            <a:graphicFrameLocks noGrp="1"/>
          </p:cNvGraphicFramePr>
          <p:nvPr/>
        </p:nvGraphicFramePr>
        <p:xfrm>
          <a:off x="9109875" y="1636661"/>
          <a:ext cx="2886751" cy="3524306"/>
        </p:xfrm>
        <a:graphic>
          <a:graphicData uri="http://schemas.openxmlformats.org/drawingml/2006/table">
            <a:tbl>
              <a:tblPr firstRow="1" bandRow="1">
                <a:tableStyleId>{5C22544A-7EE6-4342-B048-85BDC9FD1C3A}</a:tableStyleId>
              </a:tblPr>
              <a:tblGrid>
                <a:gridCol w="2886751">
                  <a:extLst>
                    <a:ext uri="{9D8B030D-6E8A-4147-A177-3AD203B41FA5}">
                      <a16:colId xmlns:a16="http://schemas.microsoft.com/office/drawing/2014/main" val="3728848810"/>
                    </a:ext>
                  </a:extLst>
                </a:gridCol>
              </a:tblGrid>
              <a:tr h="898842">
                <a:tc>
                  <a:txBody>
                    <a:bodyPr/>
                    <a:lstStyle/>
                    <a:p>
                      <a:pPr>
                        <a:lnSpc>
                          <a:spcPct val="90000"/>
                        </a:lnSpc>
                      </a:pPr>
                      <a:r>
                        <a:rPr lang="en-US" sz="2400" b="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Service</a:t>
                      </a:r>
                      <a:r>
                        <a:rPr lang="en-US" sz="2400" b="0" baseline="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 </a:t>
                      </a:r>
                      <a:br>
                        <a:rPr lang="en-US" sz="2400" b="0" baseline="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br>
                      <a:r>
                        <a:rPr lang="en-US" sz="2400" b="0" baseline="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rPr>
                        <a:t>Bus</a:t>
                      </a:r>
                      <a:endParaRPr lang="en-US" sz="2400" b="0">
                        <a:gradFill>
                          <a:gsLst>
                            <a:gs pos="89130">
                              <a:schemeClr val="bg1"/>
                            </a:gs>
                            <a:gs pos="65000">
                              <a:schemeClr val="bg1"/>
                            </a:gs>
                          </a:gsLst>
                          <a:lin ang="5400000" scaled="0"/>
                        </a:gradFill>
                        <a:latin typeface="Segoe UI Semilight" panose="020B0402040204020203" pitchFamily="34" charset="0"/>
                        <a:cs typeface="Segoe UI Semilight" panose="020B0402040204020203" pitchFamily="34" charset="0"/>
                      </a:endParaRPr>
                    </a:p>
                  </a:txBody>
                  <a:tcPr marL="179234" marR="91401" marT="89617" marB="896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202762852"/>
                  </a:ext>
                </a:extLst>
              </a:tr>
              <a:tr h="2625464">
                <a:tc>
                  <a:txBody>
                    <a:bodyPr/>
                    <a:lstStyle/>
                    <a:p>
                      <a:pPr marL="285750" indent="-285750">
                        <a:lnSpc>
                          <a:spcPct val="90000"/>
                        </a:lnSpc>
                        <a:spcBef>
                          <a:spcPts val="2400"/>
                        </a:spcBef>
                        <a:buFont typeface="Arial" panose="020B0604020202020204" pitchFamily="34" charset="0"/>
                        <a:buChar char="•"/>
                      </a:pPr>
                      <a:r>
                        <a:rPr lang="en-US" sz="1800">
                          <a:gradFill>
                            <a:gsLst>
                              <a:gs pos="2899">
                                <a:schemeClr val="tx1"/>
                              </a:gs>
                              <a:gs pos="18116">
                                <a:schemeClr val="tx1"/>
                              </a:gs>
                            </a:gsLst>
                            <a:lin ang="5400000" scaled="0"/>
                          </a:gradFill>
                        </a:rPr>
                        <a:t>Cloud-based</a:t>
                      </a:r>
                      <a:r>
                        <a:rPr lang="en-US" sz="1800" baseline="0">
                          <a:gradFill>
                            <a:gsLst>
                              <a:gs pos="2899">
                                <a:schemeClr val="tx1"/>
                              </a:gs>
                              <a:gs pos="18116">
                                <a:schemeClr val="tx1"/>
                              </a:gs>
                            </a:gsLst>
                            <a:lin ang="5400000" scaled="0"/>
                          </a:gradFill>
                        </a:rPr>
                        <a:t> messaging service</a:t>
                      </a:r>
                    </a:p>
                    <a:p>
                      <a:pPr marL="285750" indent="-285750">
                        <a:lnSpc>
                          <a:spcPct val="90000"/>
                        </a:lnSpc>
                        <a:spcBef>
                          <a:spcPts val="2400"/>
                        </a:spcBef>
                        <a:buFont typeface="Arial" panose="020B0604020202020204" pitchFamily="34" charset="0"/>
                        <a:buChar char="•"/>
                      </a:pPr>
                      <a:r>
                        <a:rPr lang="en-US" sz="1800" baseline="0">
                          <a:gradFill>
                            <a:gsLst>
                              <a:gs pos="2899">
                                <a:schemeClr val="tx1"/>
                              </a:gs>
                              <a:gs pos="18116">
                                <a:schemeClr val="tx1"/>
                              </a:gs>
                            </a:gsLst>
                            <a:lin ang="5400000" scaled="0"/>
                          </a:gradFill>
                        </a:rPr>
                        <a:t>Connect to the cloud</a:t>
                      </a:r>
                    </a:p>
                    <a:p>
                      <a:pPr marL="285750" indent="-285750">
                        <a:lnSpc>
                          <a:spcPct val="90000"/>
                        </a:lnSpc>
                        <a:spcBef>
                          <a:spcPts val="2400"/>
                        </a:spcBef>
                        <a:buFont typeface="Arial" panose="020B0604020202020204" pitchFamily="34" charset="0"/>
                        <a:buChar char="•"/>
                      </a:pPr>
                      <a:r>
                        <a:rPr lang="en-US" sz="1800">
                          <a:gradFill>
                            <a:gsLst>
                              <a:gs pos="2899">
                                <a:schemeClr val="tx1"/>
                              </a:gs>
                              <a:gs pos="18116">
                                <a:schemeClr val="tx1"/>
                              </a:gs>
                            </a:gsLst>
                            <a:lin ang="5400000" scaled="0"/>
                          </a:gradFill>
                        </a:rPr>
                        <a:t>Secure and predictable</a:t>
                      </a:r>
                      <a:r>
                        <a:rPr lang="en-US" sz="1800" baseline="0">
                          <a:gradFill>
                            <a:gsLst>
                              <a:gs pos="2899">
                                <a:schemeClr val="tx1"/>
                              </a:gs>
                              <a:gs pos="18116">
                                <a:schemeClr val="tx1"/>
                              </a:gs>
                            </a:gsLst>
                            <a:lin ang="5400000" scaled="0"/>
                          </a:gradFill>
                        </a:rPr>
                        <a:t> message delivery</a:t>
                      </a:r>
                      <a:endParaRPr lang="en-US" sz="1800">
                        <a:gradFill>
                          <a:gsLst>
                            <a:gs pos="2899">
                              <a:schemeClr val="tx1"/>
                            </a:gs>
                            <a:gs pos="18116">
                              <a:schemeClr val="tx1"/>
                            </a:gs>
                          </a:gsLst>
                          <a:lin ang="5400000" scaled="0"/>
                        </a:gradFill>
                      </a:endParaRPr>
                    </a:p>
                  </a:txBody>
                  <a:tcPr marL="179234" marR="91401" marT="143387" marB="896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5981791"/>
                  </a:ext>
                </a:extLst>
              </a:tr>
            </a:tbl>
          </a:graphicData>
        </a:graphic>
      </p:graphicFrame>
      <p:pic>
        <p:nvPicPr>
          <p:cNvPr id="10" name="Picture 9"/>
          <p:cNvPicPr>
            <a:picLocks noChangeAspect="1"/>
          </p:cNvPicPr>
          <p:nvPr/>
        </p:nvPicPr>
        <p:blipFill>
          <a:blip r:embed="rId3">
            <a:biLevel thresh="25000"/>
          </a:blip>
          <a:stretch>
            <a:fillRect/>
          </a:stretch>
        </p:blipFill>
        <p:spPr>
          <a:xfrm>
            <a:off x="2317383" y="1781835"/>
            <a:ext cx="580333" cy="580333"/>
          </a:xfrm>
          <a:prstGeom prst="rect">
            <a:avLst/>
          </a:prstGeom>
        </p:spPr>
      </p:pic>
      <p:pic>
        <p:nvPicPr>
          <p:cNvPr id="11" name="Picture 10"/>
          <p:cNvPicPr>
            <a:picLocks noChangeAspect="1"/>
          </p:cNvPicPr>
          <p:nvPr/>
        </p:nvPicPr>
        <p:blipFill>
          <a:blip r:embed="rId4">
            <a:biLevel thresh="25000"/>
          </a:blip>
          <a:stretch>
            <a:fillRect/>
          </a:stretch>
        </p:blipFill>
        <p:spPr>
          <a:xfrm>
            <a:off x="11167299" y="1824338"/>
            <a:ext cx="495329" cy="495329"/>
          </a:xfrm>
          <a:prstGeom prst="rect">
            <a:avLst/>
          </a:prstGeom>
        </p:spPr>
      </p:pic>
      <p:sp>
        <p:nvSpPr>
          <p:cNvPr id="12" name="Freeform 5"/>
          <p:cNvSpPr>
            <a:spLocks noChangeAspect="1" noEditPoints="1"/>
          </p:cNvSpPr>
          <p:nvPr/>
        </p:nvSpPr>
        <p:spPr bwMode="auto">
          <a:xfrm>
            <a:off x="5480155" y="1824338"/>
            <a:ext cx="308064" cy="576476"/>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bg1"/>
          </a:solidFill>
          <a:ln w="2540">
            <a:solidFill>
              <a:schemeClr val="bg1"/>
            </a:solidFill>
          </a:ln>
        </p:spPr>
        <p:txBody>
          <a:bodyPr vert="horz" wrap="square" lIns="89617" tIns="44808" rIns="89617" bIns="44808" numCol="1" anchor="t" anchorCtr="0" compatLnSpc="1">
            <a:prstTxWarp prst="textNoShape">
              <a:avLst/>
            </a:prstTxWarp>
          </a:bodyPr>
          <a:lstStyle/>
          <a:p>
            <a:pPr defTabSz="896042"/>
            <a:endParaRPr lang="en-US" sz="1765" kern="0">
              <a:solidFill>
                <a:srgbClr val="505050"/>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996" y="1836491"/>
            <a:ext cx="619458" cy="483176"/>
          </a:xfrm>
          <a:prstGeom prst="rect">
            <a:avLst/>
          </a:prstGeom>
        </p:spPr>
      </p:pic>
    </p:spTree>
    <p:extLst>
      <p:ext uri="{BB962C8B-B14F-4D97-AF65-F5344CB8AC3E}">
        <p14:creationId xmlns:p14="http://schemas.microsoft.com/office/powerpoint/2010/main" val="167869527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3CD7-01D6-4433-8788-4C18444FB1C4}"/>
              </a:ext>
            </a:extLst>
          </p:cNvPr>
          <p:cNvSpPr>
            <a:spLocks noGrp="1"/>
          </p:cNvSpPr>
          <p:nvPr>
            <p:ph type="title"/>
          </p:nvPr>
        </p:nvSpPr>
        <p:spPr/>
        <p:txBody>
          <a:bodyPr/>
          <a:lstStyle/>
          <a:p>
            <a:r>
              <a:rPr lang="en-US"/>
              <a:t>Caching Policies</a:t>
            </a:r>
            <a:endParaRPr lang="es-CO"/>
          </a:p>
        </p:txBody>
      </p:sp>
      <p:sp>
        <p:nvSpPr>
          <p:cNvPr id="3" name="Slide Number Placeholder 2">
            <a:extLst>
              <a:ext uri="{FF2B5EF4-FFF2-40B4-BE49-F238E27FC236}">
                <a16:creationId xmlns:a16="http://schemas.microsoft.com/office/drawing/2014/main" id="{3E70F6B3-E2A1-4D72-835B-60E02ADD8E1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71B79FF-41CB-4455-A406-03336B4480BA}"/>
              </a:ext>
            </a:extLst>
          </p:cNvPr>
          <p:cNvPicPr>
            <a:picLocks noChangeAspect="1"/>
          </p:cNvPicPr>
          <p:nvPr/>
        </p:nvPicPr>
        <p:blipFill>
          <a:blip r:embed="rId3"/>
          <a:stretch>
            <a:fillRect/>
          </a:stretch>
        </p:blipFill>
        <p:spPr>
          <a:xfrm>
            <a:off x="301752" y="1307972"/>
            <a:ext cx="3194266" cy="2989707"/>
          </a:xfrm>
          <a:prstGeom prst="rect">
            <a:avLst/>
          </a:prstGeom>
        </p:spPr>
      </p:pic>
      <p:sp>
        <p:nvSpPr>
          <p:cNvPr id="6" name="Text Placeholder 3">
            <a:extLst>
              <a:ext uri="{FF2B5EF4-FFF2-40B4-BE49-F238E27FC236}">
                <a16:creationId xmlns:a16="http://schemas.microsoft.com/office/drawing/2014/main" id="{DD4B387A-CCD3-4DB6-9E6D-ABDC9C4C1BB1}"/>
              </a:ext>
            </a:extLst>
          </p:cNvPr>
          <p:cNvSpPr>
            <a:spLocks noGrp="1"/>
          </p:cNvSpPr>
          <p:nvPr>
            <p:ph type="body" sz="quarter" idx="13"/>
          </p:nvPr>
        </p:nvSpPr>
        <p:spPr>
          <a:xfrm>
            <a:off x="4882896" y="987552"/>
            <a:ext cx="6821424" cy="4956048"/>
          </a:xfrm>
        </p:spPr>
        <p:txBody>
          <a:bodyPr/>
          <a:lstStyle/>
          <a:p>
            <a:r>
              <a:rPr lang="en-US"/>
              <a:t>Cache full responses:</a:t>
            </a:r>
          </a:p>
          <a:p>
            <a:pPr lvl="1"/>
            <a:r>
              <a:rPr lang="en-US"/>
              <a:t>Store to cache / Get from cache</a:t>
            </a:r>
          </a:p>
          <a:p>
            <a:r>
              <a:rPr lang="en-US"/>
              <a:t>Cache partial values</a:t>
            </a:r>
          </a:p>
          <a:p>
            <a:pPr lvl="1"/>
            <a:r>
              <a:rPr lang="en-US"/>
              <a:t>Store value in cache / Get value from cache</a:t>
            </a:r>
          </a:p>
        </p:txBody>
      </p:sp>
    </p:spTree>
    <p:extLst>
      <p:ext uri="{BB962C8B-B14F-4D97-AF65-F5344CB8AC3E}">
        <p14:creationId xmlns:p14="http://schemas.microsoft.com/office/powerpoint/2010/main" val="3550764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F6777-2FEB-483B-8535-683DB48A1C26}"/>
              </a:ext>
            </a:extLst>
          </p:cNvPr>
          <p:cNvSpPr>
            <a:spLocks noGrp="1"/>
          </p:cNvSpPr>
          <p:nvPr>
            <p:ph type="title"/>
          </p:nvPr>
        </p:nvSpPr>
        <p:spPr/>
        <p:txBody>
          <a:bodyPr/>
          <a:lstStyle/>
          <a:p>
            <a:r>
              <a:rPr lang="en-US"/>
              <a:t>Access restriction Policies</a:t>
            </a:r>
            <a:endParaRPr lang="es-CO"/>
          </a:p>
        </p:txBody>
      </p:sp>
      <p:sp>
        <p:nvSpPr>
          <p:cNvPr id="3" name="Slide Number Placeholder 2">
            <a:extLst>
              <a:ext uri="{FF2B5EF4-FFF2-40B4-BE49-F238E27FC236}">
                <a16:creationId xmlns:a16="http://schemas.microsoft.com/office/drawing/2014/main" id="{92929BAB-75DF-4241-BB2B-DC3B9619E9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9EC5344-A4D4-4071-AC09-10C38874D720}"/>
              </a:ext>
            </a:extLst>
          </p:cNvPr>
          <p:cNvPicPr>
            <a:picLocks noChangeAspect="1"/>
          </p:cNvPicPr>
          <p:nvPr/>
        </p:nvPicPr>
        <p:blipFill>
          <a:blip r:embed="rId3"/>
          <a:stretch>
            <a:fillRect/>
          </a:stretch>
        </p:blipFill>
        <p:spPr>
          <a:xfrm>
            <a:off x="7095553" y="987552"/>
            <a:ext cx="3538919" cy="3723682"/>
          </a:xfrm>
          <a:prstGeom prst="rect">
            <a:avLst/>
          </a:prstGeom>
        </p:spPr>
      </p:pic>
      <p:sp>
        <p:nvSpPr>
          <p:cNvPr id="4" name="Text Placeholder 3">
            <a:extLst>
              <a:ext uri="{FF2B5EF4-FFF2-40B4-BE49-F238E27FC236}">
                <a16:creationId xmlns:a16="http://schemas.microsoft.com/office/drawing/2014/main" id="{0C584913-D3D0-45D6-98A0-38D24EB15AD8}"/>
              </a:ext>
            </a:extLst>
          </p:cNvPr>
          <p:cNvSpPr>
            <a:spLocks noGrp="1"/>
          </p:cNvSpPr>
          <p:nvPr>
            <p:ph type="body" sz="quarter" idx="13"/>
          </p:nvPr>
        </p:nvSpPr>
        <p:spPr>
          <a:xfrm>
            <a:off x="402336" y="1143000"/>
            <a:ext cx="5843016" cy="4956048"/>
          </a:xfrm>
        </p:spPr>
        <p:txBody>
          <a:bodyPr/>
          <a:lstStyle/>
          <a:p>
            <a:r>
              <a:rPr lang="en-US"/>
              <a:t>Check HTTP header:</a:t>
            </a:r>
          </a:p>
          <a:p>
            <a:pPr lvl="1"/>
            <a:r>
              <a:rPr lang="en-US"/>
              <a:t>Validate request contains header with value</a:t>
            </a:r>
          </a:p>
          <a:p>
            <a:r>
              <a:rPr lang="en-US"/>
              <a:t>Call rates:</a:t>
            </a:r>
          </a:p>
          <a:p>
            <a:pPr lvl="1"/>
            <a:r>
              <a:rPr lang="en-US"/>
              <a:t>Per subscription or per key</a:t>
            </a:r>
          </a:p>
          <a:p>
            <a:r>
              <a:rPr lang="en-US"/>
              <a:t>Quota</a:t>
            </a:r>
          </a:p>
          <a:p>
            <a:pPr lvl="1"/>
            <a:r>
              <a:rPr lang="en-US"/>
              <a:t>Per subscription</a:t>
            </a:r>
          </a:p>
          <a:p>
            <a:r>
              <a:rPr lang="en-US"/>
              <a:t>Restrict caller </a:t>
            </a:r>
            <a:r>
              <a:rPr lang="en-US" err="1"/>
              <a:t>Ips</a:t>
            </a:r>
            <a:endParaRPr lang="en-US"/>
          </a:p>
          <a:p>
            <a:pPr lvl="1"/>
            <a:r>
              <a:rPr lang="en-US"/>
              <a:t>Restricts where </a:t>
            </a:r>
            <a:r>
              <a:rPr lang="en-US" err="1"/>
              <a:t>api</a:t>
            </a:r>
            <a:r>
              <a:rPr lang="en-US"/>
              <a:t> can be called from</a:t>
            </a:r>
          </a:p>
          <a:p>
            <a:r>
              <a:rPr lang="en-US"/>
              <a:t>Validate JWT</a:t>
            </a:r>
          </a:p>
          <a:p>
            <a:pPr lvl="1"/>
            <a:r>
              <a:rPr lang="en-US"/>
              <a:t>Validate JWT tokens before calling API</a:t>
            </a:r>
            <a:endParaRPr lang="es-CO"/>
          </a:p>
        </p:txBody>
      </p:sp>
    </p:spTree>
    <p:extLst>
      <p:ext uri="{BB962C8B-B14F-4D97-AF65-F5344CB8AC3E}">
        <p14:creationId xmlns:p14="http://schemas.microsoft.com/office/powerpoint/2010/main" val="2210756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p:txBody>
          <a:bodyPr/>
          <a:lstStyle/>
          <a:p>
            <a:pPr algn="r" defTabSz="914225">
              <a:defRPr/>
            </a:pPr>
            <a:fld id="{B77E3E8F-DE78-6E4C-B327-53A9230106D0}" type="slidenum">
              <a:rPr lang="en-US" sz="800">
                <a:solidFill>
                  <a:srgbClr val="505050"/>
                </a:solidFill>
                <a:latin typeface="Segoe UI" pitchFamily="34" charset="0"/>
                <a:cs typeface="Segoe UI" pitchFamily="34" charset="0"/>
              </a:rPr>
              <a:pPr algn="r" defTabSz="914225">
                <a:defRPr/>
              </a:pPr>
              <a:t>42</a:t>
            </a:fld>
            <a:endParaRPr lang="en-US" sz="800">
              <a:solidFill>
                <a:srgbClr val="505050"/>
              </a:solidFill>
              <a:latin typeface="Segoe UI" pitchFamily="34" charset="0"/>
              <a:cs typeface="Segoe UI" pitchFamily="34" charset="0"/>
            </a:endParaRPr>
          </a:p>
        </p:txBody>
      </p:sp>
      <p:sp>
        <p:nvSpPr>
          <p:cNvPr id="7" name="Title 6"/>
          <p:cNvSpPr>
            <a:spLocks noGrp="1"/>
          </p:cNvSpPr>
          <p:nvPr>
            <p:ph type="title"/>
          </p:nvPr>
        </p:nvSpPr>
        <p:spPr>
          <a:xfrm>
            <a:off x="229432" y="47978"/>
            <a:ext cx="11695041" cy="682099"/>
          </a:xfrm>
        </p:spPr>
        <p:txBody>
          <a:bodyPr/>
          <a:lstStyle/>
          <a:p>
            <a:r>
              <a:rPr lang="en-US"/>
              <a:t>Protection / Control</a:t>
            </a:r>
          </a:p>
        </p:txBody>
      </p:sp>
      <p:grpSp>
        <p:nvGrpSpPr>
          <p:cNvPr id="3" name="Group 2"/>
          <p:cNvGrpSpPr/>
          <p:nvPr/>
        </p:nvGrpSpPr>
        <p:grpSpPr>
          <a:xfrm>
            <a:off x="385919" y="954744"/>
            <a:ext cx="11258100" cy="1824660"/>
            <a:chOff x="385108" y="1194706"/>
            <a:chExt cx="2795159" cy="5834945"/>
          </a:xfrm>
        </p:grpSpPr>
        <p:sp>
          <p:nvSpPr>
            <p:cNvPr id="86" name="Rectangle 85"/>
            <p:cNvSpPr/>
            <p:nvPr/>
          </p:nvSpPr>
          <p:spPr>
            <a:xfrm>
              <a:off x="385108" y="1194706"/>
              <a:ext cx="2795159" cy="5834945"/>
            </a:xfrm>
            <a:prstGeom prst="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27" tIns="91427" rIns="91427" bIns="45713" numCol="1" spcCol="0" rtlCol="0" fromWordArt="0" anchor="t" anchorCtr="0" forceAA="0" compatLnSpc="1">
              <a:prstTxWarp prst="textNoShape">
                <a:avLst/>
              </a:prstTxWarp>
              <a:noAutofit/>
            </a:bodyPr>
            <a:lstStyle/>
            <a:p>
              <a:pPr defTabSz="914225">
                <a:defRPr/>
              </a:pPr>
              <a:endParaRPr lang="en-US" sz="1000">
                <a:gradFill>
                  <a:gsLst>
                    <a:gs pos="0">
                      <a:prstClr val="white"/>
                    </a:gs>
                    <a:gs pos="100000">
                      <a:prstClr val="white"/>
                    </a:gs>
                  </a:gsLst>
                  <a:lin ang="5400000" scaled="1"/>
                </a:gradFill>
                <a:latin typeface="Segoe UI"/>
              </a:endParaRPr>
            </a:p>
            <a:p>
              <a:pPr defTabSz="914225">
                <a:defRPr/>
              </a:pPr>
              <a:endParaRPr lang="en-US" sz="1000">
                <a:gradFill>
                  <a:gsLst>
                    <a:gs pos="0">
                      <a:prstClr val="white"/>
                    </a:gs>
                    <a:gs pos="100000">
                      <a:prstClr val="white"/>
                    </a:gs>
                  </a:gsLst>
                  <a:lin ang="5400000" scaled="1"/>
                </a:gradFill>
                <a:latin typeface="Segoe UI"/>
              </a:endParaRPr>
            </a:p>
            <a:p>
              <a:pPr marL="171417" indent="-171417" defTabSz="914225">
                <a:lnSpc>
                  <a:spcPct val="150000"/>
                </a:lnSpc>
                <a:buFont typeface="Arial" panose="020B0604020202020204" pitchFamily="34" charset="0"/>
                <a:buChar char="•"/>
                <a:defRPr/>
              </a:pPr>
              <a:r>
                <a:rPr lang="en-US" sz="1568" b="1">
                  <a:gradFill>
                    <a:gsLst>
                      <a:gs pos="0">
                        <a:prstClr val="white"/>
                      </a:gs>
                      <a:gs pos="100000">
                        <a:prstClr val="white"/>
                      </a:gs>
                    </a:gsLst>
                    <a:lin ang="5400000" scaled="1"/>
                  </a:gradFill>
                </a:rPr>
                <a:t>Rates: </a:t>
              </a:r>
              <a:r>
                <a:rPr lang="en-US" sz="1568">
                  <a:gradFill>
                    <a:gsLst>
                      <a:gs pos="0">
                        <a:prstClr val="white"/>
                      </a:gs>
                      <a:gs pos="100000">
                        <a:prstClr val="white"/>
                      </a:gs>
                    </a:gsLst>
                    <a:lin ang="5400000" scaled="1"/>
                  </a:gradFill>
                </a:rPr>
                <a:t>prevent API usage spikes and can be configured with policies by subscription or by key.</a:t>
              </a:r>
              <a:endParaRPr lang="en-US" sz="1568" b="1">
                <a:gradFill>
                  <a:gsLst>
                    <a:gs pos="0">
                      <a:prstClr val="white"/>
                    </a:gs>
                    <a:gs pos="100000">
                      <a:prstClr val="white"/>
                    </a:gs>
                  </a:gsLst>
                  <a:lin ang="5400000" scaled="1"/>
                </a:gradFill>
                <a:latin typeface="Segoe UI"/>
              </a:endParaRPr>
            </a:p>
            <a:p>
              <a:pPr marL="171417" indent="-171417" defTabSz="914225">
                <a:lnSpc>
                  <a:spcPct val="150000"/>
                </a:lnSpc>
                <a:buFont typeface="Arial" panose="020B0604020202020204" pitchFamily="34" charset="0"/>
                <a:buChar char="•"/>
                <a:defRPr/>
              </a:pPr>
              <a:r>
                <a:rPr lang="en-US" sz="1568" b="1">
                  <a:gradFill>
                    <a:gsLst>
                      <a:gs pos="0">
                        <a:prstClr val="white"/>
                      </a:gs>
                      <a:gs pos="100000">
                        <a:prstClr val="white"/>
                      </a:gs>
                    </a:gsLst>
                    <a:lin ang="5400000" scaled="1"/>
                  </a:gradFill>
                </a:rPr>
                <a:t>Call Rate By Subscription: </a:t>
              </a:r>
              <a:r>
                <a:rPr lang="en-US" sz="1568">
                  <a:gradFill>
                    <a:gsLst>
                      <a:gs pos="0">
                        <a:prstClr val="white"/>
                      </a:gs>
                      <a:gs pos="100000">
                        <a:prstClr val="white"/>
                      </a:gs>
                    </a:gsLst>
                    <a:lin ang="5400000" scaled="1"/>
                  </a:gradFill>
                </a:rPr>
                <a:t>subscription based by limiting call rate to a specific number in a period of time</a:t>
              </a:r>
            </a:p>
            <a:p>
              <a:pPr marL="171417" indent="-171417" defTabSz="914225">
                <a:lnSpc>
                  <a:spcPct val="150000"/>
                </a:lnSpc>
                <a:buFont typeface="Arial" panose="020B0604020202020204" pitchFamily="34" charset="0"/>
                <a:buChar char="•"/>
                <a:defRPr/>
              </a:pPr>
              <a:r>
                <a:rPr lang="en-US" sz="1568" b="1">
                  <a:gradFill>
                    <a:gsLst>
                      <a:gs pos="0">
                        <a:prstClr val="white"/>
                      </a:gs>
                      <a:gs pos="100000">
                        <a:prstClr val="white"/>
                      </a:gs>
                    </a:gsLst>
                    <a:lin ang="5400000" scaled="1"/>
                  </a:gradFill>
                  <a:latin typeface="Segoe UI"/>
                </a:rPr>
                <a:t>Call Rate By Key: </a:t>
              </a:r>
              <a:r>
                <a:rPr lang="en-US" sz="1568">
                  <a:gradFill>
                    <a:gsLst>
                      <a:gs pos="0">
                        <a:prstClr val="white"/>
                      </a:gs>
                      <a:gs pos="100000">
                        <a:prstClr val="white"/>
                      </a:gs>
                    </a:gsLst>
                    <a:lin ang="5400000" scaled="1"/>
                  </a:gradFill>
                  <a:latin typeface="Segoe UI"/>
                </a:rPr>
                <a:t>key based, which can be an arbitrary string typically specific using an expression, by limiting call rate to a specific number in a period of time. </a:t>
              </a:r>
              <a:endParaRPr lang="en-US" sz="1568" b="1">
                <a:gradFill>
                  <a:gsLst>
                    <a:gs pos="0">
                      <a:prstClr val="white"/>
                    </a:gs>
                    <a:gs pos="100000">
                      <a:prstClr val="white"/>
                    </a:gs>
                  </a:gsLst>
                  <a:lin ang="5400000" scaled="1"/>
                </a:gradFill>
                <a:latin typeface="Segoe UI"/>
              </a:endParaRPr>
            </a:p>
          </p:txBody>
        </p:sp>
        <p:sp>
          <p:nvSpPr>
            <p:cNvPr id="87" name="Content Placeholder 5"/>
            <p:cNvSpPr txBox="1">
              <a:spLocks/>
            </p:cNvSpPr>
            <p:nvPr/>
          </p:nvSpPr>
          <p:spPr>
            <a:xfrm>
              <a:off x="417489" y="1233256"/>
              <a:ext cx="2561458" cy="1085620"/>
            </a:xfrm>
            <a:prstGeom prst="rect">
              <a:avLst/>
            </a:prstGeom>
            <a:ln>
              <a:noFill/>
            </a:ln>
          </p:spPr>
          <p:style>
            <a:lnRef idx="3">
              <a:schemeClr val="lt1"/>
            </a:lnRef>
            <a:fillRef idx="1">
              <a:schemeClr val="accent6"/>
            </a:fillRef>
            <a:effectRef idx="1">
              <a:schemeClr val="accent6"/>
            </a:effectRef>
            <a:fontRef idx="minor">
              <a:schemeClr val="lt1"/>
            </a:fontRef>
          </p:style>
          <p:txBody>
            <a:bodyPr/>
            <a:lst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defTabSz="1087869">
                <a:lnSpc>
                  <a:spcPct val="90000"/>
                </a:lnSpc>
                <a:defRPr/>
              </a:pPr>
              <a:r>
                <a:rPr lang="en-US" sz="2000" b="1">
                  <a:gradFill>
                    <a:gsLst>
                      <a:gs pos="0">
                        <a:prstClr val="white"/>
                      </a:gs>
                      <a:gs pos="100000">
                        <a:prstClr val="white"/>
                      </a:gs>
                    </a:gsLst>
                    <a:lin ang="5400000" scaled="1"/>
                  </a:gradFill>
                </a:rPr>
                <a:t>Rates</a:t>
              </a:r>
            </a:p>
            <a:p>
              <a:pPr defTabSz="1087869">
                <a:lnSpc>
                  <a:spcPct val="90000"/>
                </a:lnSpc>
                <a:defRPr/>
              </a:pPr>
              <a:endParaRPr lang="en-US" sz="1200" b="1">
                <a:gradFill>
                  <a:gsLst>
                    <a:gs pos="0">
                      <a:prstClr val="white"/>
                    </a:gs>
                    <a:gs pos="100000">
                      <a:prstClr val="white"/>
                    </a:gs>
                  </a:gsLst>
                  <a:lin ang="5400000" scaled="1"/>
                </a:gradFill>
              </a:endParaRPr>
            </a:p>
          </p:txBody>
        </p:sp>
      </p:grpSp>
      <p:grpSp>
        <p:nvGrpSpPr>
          <p:cNvPr id="18" name="Group 17">
            <a:extLst>
              <a:ext uri="{FF2B5EF4-FFF2-40B4-BE49-F238E27FC236}">
                <a16:creationId xmlns:a16="http://schemas.microsoft.com/office/drawing/2014/main" id="{11886306-DF06-4FD4-A9AF-BC8A302072B2}"/>
              </a:ext>
            </a:extLst>
          </p:cNvPr>
          <p:cNvGrpSpPr/>
          <p:nvPr/>
        </p:nvGrpSpPr>
        <p:grpSpPr>
          <a:xfrm>
            <a:off x="385919" y="2865600"/>
            <a:ext cx="11258100" cy="1911551"/>
            <a:chOff x="385108" y="1194706"/>
            <a:chExt cx="2795159" cy="5570391"/>
          </a:xfrm>
        </p:grpSpPr>
        <p:sp>
          <p:nvSpPr>
            <p:cNvPr id="19" name="Rectangle 18">
              <a:extLst>
                <a:ext uri="{FF2B5EF4-FFF2-40B4-BE49-F238E27FC236}">
                  <a16:creationId xmlns:a16="http://schemas.microsoft.com/office/drawing/2014/main" id="{B9165F75-E1DE-41D2-BC2F-FC7BC5781DAA}"/>
                </a:ext>
              </a:extLst>
            </p:cNvPr>
            <p:cNvSpPr/>
            <p:nvPr/>
          </p:nvSpPr>
          <p:spPr>
            <a:xfrm>
              <a:off x="385108" y="1194706"/>
              <a:ext cx="2795159" cy="55703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27" tIns="91427" rIns="91427" bIns="45713" numCol="1" spcCol="0" rtlCol="0" fromWordArt="0" anchor="t" anchorCtr="0" forceAA="0" compatLnSpc="1">
              <a:prstTxWarp prst="textNoShape">
                <a:avLst/>
              </a:prstTxWarp>
              <a:noAutofit/>
            </a:bodyPr>
            <a:lstStyle/>
            <a:p>
              <a:pPr defTabSz="914225">
                <a:defRPr/>
              </a:pPr>
              <a:endParaRPr lang="en-US" sz="1000">
                <a:gradFill>
                  <a:gsLst>
                    <a:gs pos="0">
                      <a:prstClr val="white"/>
                    </a:gs>
                    <a:gs pos="100000">
                      <a:prstClr val="white"/>
                    </a:gs>
                  </a:gsLst>
                  <a:lin ang="5400000" scaled="1"/>
                </a:gradFill>
                <a:latin typeface="Segoe UI"/>
              </a:endParaRPr>
            </a:p>
            <a:p>
              <a:pPr defTabSz="914225">
                <a:defRPr/>
              </a:pPr>
              <a:endParaRPr lang="en-US" sz="1000">
                <a:gradFill>
                  <a:gsLst>
                    <a:gs pos="0">
                      <a:prstClr val="white"/>
                    </a:gs>
                    <a:gs pos="100000">
                      <a:prstClr val="white"/>
                    </a:gs>
                  </a:gsLst>
                  <a:lin ang="5400000" scaled="1"/>
                </a:gradFill>
                <a:latin typeface="Segoe UI"/>
              </a:endParaRPr>
            </a:p>
            <a:p>
              <a:pPr marL="171417" indent="-171417" defTabSz="914225">
                <a:lnSpc>
                  <a:spcPct val="150000"/>
                </a:lnSpc>
                <a:buFont typeface="Arial" panose="020B0604020202020204" pitchFamily="34" charset="0"/>
                <a:buChar char="•"/>
                <a:defRPr/>
              </a:pPr>
              <a:r>
                <a:rPr lang="en-US" sz="1568" b="1">
                  <a:gradFill>
                    <a:gsLst>
                      <a:gs pos="0">
                        <a:prstClr val="white"/>
                      </a:gs>
                      <a:gs pos="100000">
                        <a:prstClr val="white"/>
                      </a:gs>
                    </a:gsLst>
                    <a:lin ang="5400000" scaled="1"/>
                  </a:gradFill>
                  <a:latin typeface="Segoe UI"/>
                </a:rPr>
                <a:t>Quotas: </a:t>
              </a:r>
              <a:r>
                <a:rPr lang="en-US" sz="1568">
                  <a:gradFill>
                    <a:gsLst>
                      <a:gs pos="0">
                        <a:prstClr val="white"/>
                      </a:gs>
                      <a:gs pos="100000">
                        <a:prstClr val="white"/>
                      </a:gs>
                    </a:gsLst>
                    <a:lin ang="5400000" scaled="1"/>
                  </a:gradFill>
                  <a:latin typeface="Segoe UI"/>
                </a:rPr>
                <a:t>enforces a renewable or lifetime call volume and/or bandwidth quota subscription or key based.</a:t>
              </a:r>
              <a:endParaRPr lang="en-US" sz="1568" b="1">
                <a:gradFill>
                  <a:gsLst>
                    <a:gs pos="0">
                      <a:prstClr val="white"/>
                    </a:gs>
                    <a:gs pos="100000">
                      <a:prstClr val="white"/>
                    </a:gs>
                  </a:gsLst>
                  <a:lin ang="5400000" scaled="1"/>
                </a:gradFill>
                <a:latin typeface="Segoe UI"/>
              </a:endParaRPr>
            </a:p>
            <a:p>
              <a:pPr marL="171417" indent="-171417" defTabSz="914225">
                <a:lnSpc>
                  <a:spcPct val="150000"/>
                </a:lnSpc>
                <a:buFont typeface="Arial" panose="020B0604020202020204" pitchFamily="34" charset="0"/>
                <a:buChar char="•"/>
                <a:defRPr/>
              </a:pPr>
              <a:r>
                <a:rPr lang="en-US" sz="1568" b="1">
                  <a:gradFill>
                    <a:gsLst>
                      <a:gs pos="0">
                        <a:prstClr val="white"/>
                      </a:gs>
                      <a:gs pos="100000">
                        <a:prstClr val="white"/>
                      </a:gs>
                    </a:gsLst>
                    <a:lin ang="5400000" scaled="1"/>
                  </a:gradFill>
                </a:rPr>
                <a:t>Quota By Subscription: </a:t>
              </a:r>
              <a:r>
                <a:rPr lang="en-US" sz="1568">
                  <a:gradFill>
                    <a:gsLst>
                      <a:gs pos="0">
                        <a:prstClr val="white"/>
                      </a:gs>
                      <a:gs pos="100000">
                        <a:prstClr val="white"/>
                      </a:gs>
                    </a:gsLst>
                    <a:lin ang="5400000" scaled="1"/>
                  </a:gradFill>
                </a:rPr>
                <a:t>subscription based quota control for calls number or bandwidth for operations in a period.</a:t>
              </a:r>
            </a:p>
            <a:p>
              <a:pPr marL="171417" indent="-171417" defTabSz="914225">
                <a:lnSpc>
                  <a:spcPct val="150000"/>
                </a:lnSpc>
                <a:buFont typeface="Arial" panose="020B0604020202020204" pitchFamily="34" charset="0"/>
                <a:buChar char="•"/>
                <a:defRPr/>
              </a:pPr>
              <a:r>
                <a:rPr lang="en-US" sz="1568" b="1">
                  <a:gradFill>
                    <a:gsLst>
                      <a:gs pos="0">
                        <a:prstClr val="white"/>
                      </a:gs>
                      <a:gs pos="100000">
                        <a:prstClr val="white"/>
                      </a:gs>
                    </a:gsLst>
                    <a:lin ang="5400000" scaled="1"/>
                  </a:gradFill>
                  <a:latin typeface="Segoe UI"/>
                </a:rPr>
                <a:t>Quota By Key: </a:t>
              </a:r>
              <a:r>
                <a:rPr lang="en-US" sz="1568">
                  <a:gradFill>
                    <a:gsLst>
                      <a:gs pos="0">
                        <a:prstClr val="white"/>
                      </a:gs>
                      <a:gs pos="100000">
                        <a:prstClr val="white"/>
                      </a:gs>
                    </a:gsLst>
                    <a:lin ang="5400000" scaled="1"/>
                  </a:gradFill>
                  <a:latin typeface="Segoe UI"/>
                </a:rPr>
                <a:t>key based quota control for calls number and/or bandwidth during a period. The key can be an arbitrary string usually specified using a policy expression</a:t>
              </a:r>
              <a:endParaRPr lang="en-US" sz="1568" b="1">
                <a:gradFill>
                  <a:gsLst>
                    <a:gs pos="0">
                      <a:prstClr val="white"/>
                    </a:gs>
                    <a:gs pos="100000">
                      <a:prstClr val="white"/>
                    </a:gs>
                  </a:gsLst>
                  <a:lin ang="5400000" scaled="1"/>
                </a:gradFill>
                <a:latin typeface="Segoe UI"/>
              </a:endParaRPr>
            </a:p>
          </p:txBody>
        </p:sp>
        <p:sp>
          <p:nvSpPr>
            <p:cNvPr id="20" name="Content Placeholder 5">
              <a:extLst>
                <a:ext uri="{FF2B5EF4-FFF2-40B4-BE49-F238E27FC236}">
                  <a16:creationId xmlns:a16="http://schemas.microsoft.com/office/drawing/2014/main" id="{4626B0B2-D309-4273-9FF2-743432737735}"/>
                </a:ext>
              </a:extLst>
            </p:cNvPr>
            <p:cNvSpPr txBox="1">
              <a:spLocks/>
            </p:cNvSpPr>
            <p:nvPr/>
          </p:nvSpPr>
          <p:spPr>
            <a:xfrm>
              <a:off x="417489" y="1233255"/>
              <a:ext cx="2561458" cy="2604044"/>
            </a:xfrm>
            <a:prstGeom prst="rect">
              <a:avLst/>
            </a:prstGeom>
          </p:spPr>
          <p:txBody>
            <a:bodyPr/>
            <a:lst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defTabSz="1087869">
                <a:lnSpc>
                  <a:spcPct val="90000"/>
                </a:lnSpc>
                <a:defRPr/>
              </a:pPr>
              <a:r>
                <a:rPr lang="en-US" sz="2000" b="1">
                  <a:gradFill>
                    <a:gsLst>
                      <a:gs pos="0">
                        <a:prstClr val="white"/>
                      </a:gs>
                      <a:gs pos="100000">
                        <a:prstClr val="white"/>
                      </a:gs>
                    </a:gsLst>
                    <a:lin ang="5400000" scaled="1"/>
                  </a:gradFill>
                </a:rPr>
                <a:t>Quotas</a:t>
              </a:r>
            </a:p>
            <a:p>
              <a:pPr defTabSz="1087869">
                <a:lnSpc>
                  <a:spcPct val="90000"/>
                </a:lnSpc>
                <a:defRPr/>
              </a:pPr>
              <a:endParaRPr lang="en-US" sz="1200" b="1">
                <a:gradFill>
                  <a:gsLst>
                    <a:gs pos="0">
                      <a:prstClr val="white"/>
                    </a:gs>
                    <a:gs pos="100000">
                      <a:prstClr val="white"/>
                    </a:gs>
                  </a:gsLst>
                  <a:lin ang="5400000" scaled="1"/>
                </a:gradFill>
              </a:endParaRPr>
            </a:p>
          </p:txBody>
        </p:sp>
      </p:grpSp>
      <p:grpSp>
        <p:nvGrpSpPr>
          <p:cNvPr id="22" name="Group 21">
            <a:extLst>
              <a:ext uri="{FF2B5EF4-FFF2-40B4-BE49-F238E27FC236}">
                <a16:creationId xmlns:a16="http://schemas.microsoft.com/office/drawing/2014/main" id="{135A3FFD-CF82-4D02-911B-C17916468F64}"/>
              </a:ext>
            </a:extLst>
          </p:cNvPr>
          <p:cNvGrpSpPr/>
          <p:nvPr/>
        </p:nvGrpSpPr>
        <p:grpSpPr>
          <a:xfrm>
            <a:off x="385919" y="4854834"/>
            <a:ext cx="11258100" cy="1861889"/>
            <a:chOff x="385108" y="1194706"/>
            <a:chExt cx="2795159" cy="5409606"/>
          </a:xfrm>
        </p:grpSpPr>
        <p:sp>
          <p:nvSpPr>
            <p:cNvPr id="23" name="Rectangle 22">
              <a:extLst>
                <a:ext uri="{FF2B5EF4-FFF2-40B4-BE49-F238E27FC236}">
                  <a16:creationId xmlns:a16="http://schemas.microsoft.com/office/drawing/2014/main" id="{149CEF37-BCDA-4F66-A8D9-633FD8A77E94}"/>
                </a:ext>
              </a:extLst>
            </p:cNvPr>
            <p:cNvSpPr/>
            <p:nvPr/>
          </p:nvSpPr>
          <p:spPr>
            <a:xfrm>
              <a:off x="385108" y="1194706"/>
              <a:ext cx="2795159" cy="5409606"/>
            </a:xfrm>
            <a:prstGeom prst="rect">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45713" numCol="1" spcCol="0" rtlCol="0" fromWordArt="0" anchor="t" anchorCtr="0" forceAA="0" compatLnSpc="1">
              <a:prstTxWarp prst="textNoShape">
                <a:avLst/>
              </a:prstTxWarp>
              <a:noAutofit/>
            </a:bodyPr>
            <a:lstStyle/>
            <a:p>
              <a:pPr defTabSz="914225">
                <a:defRPr/>
              </a:pPr>
              <a:endParaRPr lang="en-US" sz="1000">
                <a:gradFill>
                  <a:gsLst>
                    <a:gs pos="0">
                      <a:prstClr val="white"/>
                    </a:gs>
                    <a:gs pos="100000">
                      <a:prstClr val="white"/>
                    </a:gs>
                  </a:gsLst>
                  <a:lin ang="5400000" scaled="1"/>
                </a:gradFill>
                <a:latin typeface="Segoe UI"/>
              </a:endParaRPr>
            </a:p>
            <a:p>
              <a:pPr defTabSz="914225">
                <a:defRPr/>
              </a:pPr>
              <a:endParaRPr lang="en-US" sz="1000">
                <a:gradFill>
                  <a:gsLst>
                    <a:gs pos="0">
                      <a:prstClr val="white"/>
                    </a:gs>
                    <a:gs pos="100000">
                      <a:prstClr val="white"/>
                    </a:gs>
                  </a:gsLst>
                  <a:lin ang="5400000" scaled="1"/>
                </a:gradFill>
                <a:latin typeface="Segoe UI"/>
              </a:endParaRPr>
            </a:p>
            <a:p>
              <a:pPr marL="171417" indent="-171417" defTabSz="914225">
                <a:lnSpc>
                  <a:spcPct val="150000"/>
                </a:lnSpc>
                <a:buFont typeface="Arial" panose="020B0604020202020204" pitchFamily="34" charset="0"/>
                <a:buChar char="•"/>
                <a:defRPr/>
              </a:pPr>
              <a:r>
                <a:rPr lang="en-US" sz="1568">
                  <a:gradFill>
                    <a:gsLst>
                      <a:gs pos="0">
                        <a:prstClr val="white"/>
                      </a:gs>
                      <a:gs pos="100000">
                        <a:prstClr val="white"/>
                      </a:gs>
                    </a:gsLst>
                    <a:lin ang="5400000" scaled="1"/>
                  </a:gradFill>
                  <a:latin typeface="Segoe UI"/>
                </a:rPr>
                <a:t>Advanced scenarios can be achieved combining Call Rate and Quota with the By Key version such as IP Address Throttling, User Identity and more advanced expressions.</a:t>
              </a:r>
            </a:p>
          </p:txBody>
        </p:sp>
        <p:sp>
          <p:nvSpPr>
            <p:cNvPr id="24" name="Content Placeholder 5">
              <a:extLst>
                <a:ext uri="{FF2B5EF4-FFF2-40B4-BE49-F238E27FC236}">
                  <a16:creationId xmlns:a16="http://schemas.microsoft.com/office/drawing/2014/main" id="{14C9B8E9-203B-4FD0-A6A3-012874C56FEA}"/>
                </a:ext>
              </a:extLst>
            </p:cNvPr>
            <p:cNvSpPr txBox="1">
              <a:spLocks/>
            </p:cNvSpPr>
            <p:nvPr/>
          </p:nvSpPr>
          <p:spPr>
            <a:xfrm>
              <a:off x="417489" y="1233255"/>
              <a:ext cx="2561458" cy="2604044"/>
            </a:xfrm>
            <a:prstGeom prst="rect">
              <a:avLst/>
            </a:prstGeom>
          </p:spPr>
          <p:txBody>
            <a:bodyPr/>
            <a:lst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defTabSz="1087869">
                <a:lnSpc>
                  <a:spcPct val="90000"/>
                </a:lnSpc>
                <a:defRPr/>
              </a:pPr>
              <a:r>
                <a:rPr lang="en-US" sz="2000" b="1">
                  <a:gradFill>
                    <a:gsLst>
                      <a:gs pos="0">
                        <a:prstClr val="white"/>
                      </a:gs>
                      <a:gs pos="100000">
                        <a:prstClr val="white"/>
                      </a:gs>
                    </a:gsLst>
                    <a:lin ang="5400000" scaled="1"/>
                  </a:gradFill>
                </a:rPr>
                <a:t>Advanced Throttling</a:t>
              </a:r>
            </a:p>
            <a:p>
              <a:pPr defTabSz="1087869">
                <a:lnSpc>
                  <a:spcPct val="90000"/>
                </a:lnSpc>
                <a:defRPr/>
              </a:pPr>
              <a:endParaRPr lang="en-US" sz="1200" b="1">
                <a:gradFill>
                  <a:gsLst>
                    <a:gs pos="0">
                      <a:prstClr val="white"/>
                    </a:gs>
                    <a:gs pos="100000">
                      <a:prstClr val="white"/>
                    </a:gs>
                  </a:gsLst>
                  <a:lin ang="5400000" scaled="1"/>
                </a:gradFill>
              </a:endParaRPr>
            </a:p>
          </p:txBody>
        </p:sp>
      </p:grpSp>
    </p:spTree>
    <p:extLst>
      <p:ext uri="{BB962C8B-B14F-4D97-AF65-F5344CB8AC3E}">
        <p14:creationId xmlns:p14="http://schemas.microsoft.com/office/powerpoint/2010/main" val="210903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8"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750" fill="hold"/>
                                        <p:tgtEl>
                                          <p:spTgt spid="18"/>
                                        </p:tgtEl>
                                        <p:attrNameLst>
                                          <p:attrName>ppt_x</p:attrName>
                                        </p:attrNameLst>
                                      </p:cBhvr>
                                      <p:tavLst>
                                        <p:tav tm="0">
                                          <p:val>
                                            <p:strVal val="0-#ppt_w/2"/>
                                          </p:val>
                                        </p:tav>
                                        <p:tav tm="100000">
                                          <p:val>
                                            <p:strVal val="#ppt_x"/>
                                          </p:val>
                                        </p:tav>
                                      </p:tavLst>
                                    </p:anim>
                                    <p:anim calcmode="lin" valueType="num">
                                      <p:cBhvr additive="base">
                                        <p:cTn id="13" dur="750" fill="hold"/>
                                        <p:tgtEl>
                                          <p:spTgt spid="18"/>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750" fill="hold"/>
                                        <p:tgtEl>
                                          <p:spTgt spid="22"/>
                                        </p:tgtEl>
                                        <p:attrNameLst>
                                          <p:attrName>ppt_x</p:attrName>
                                        </p:attrNameLst>
                                      </p:cBhvr>
                                      <p:tavLst>
                                        <p:tav tm="0">
                                          <p:val>
                                            <p:strVal val="0-#ppt_w/2"/>
                                          </p:val>
                                        </p:tav>
                                        <p:tav tm="100000">
                                          <p:val>
                                            <p:strVal val="#ppt_x"/>
                                          </p:val>
                                        </p:tav>
                                      </p:tavLst>
                                    </p:anim>
                                    <p:anim calcmode="lin" valueType="num">
                                      <p:cBhvr additive="base">
                                        <p:cTn id="18" dur="7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56D36-E3A0-4B6E-BE3B-DABFD04784C0}"/>
              </a:ext>
            </a:extLst>
          </p:cNvPr>
          <p:cNvSpPr>
            <a:spLocks noGrp="1"/>
          </p:cNvSpPr>
          <p:nvPr>
            <p:ph type="title"/>
          </p:nvPr>
        </p:nvSpPr>
        <p:spPr/>
        <p:txBody>
          <a:bodyPr/>
          <a:lstStyle/>
          <a:p>
            <a:r>
              <a:rPr lang="en-US"/>
              <a:t>Authentication Policies</a:t>
            </a:r>
            <a:endParaRPr lang="es-CO"/>
          </a:p>
        </p:txBody>
      </p:sp>
      <p:sp>
        <p:nvSpPr>
          <p:cNvPr id="3" name="Slide Number Placeholder 2">
            <a:extLst>
              <a:ext uri="{FF2B5EF4-FFF2-40B4-BE49-F238E27FC236}">
                <a16:creationId xmlns:a16="http://schemas.microsoft.com/office/drawing/2014/main" id="{2C8BA8F5-C54A-4C19-84A1-4A5319599D4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FA1065B4-855A-4DB4-9D4B-925EA7B3E50C}"/>
              </a:ext>
            </a:extLst>
          </p:cNvPr>
          <p:cNvSpPr>
            <a:spLocks noGrp="1"/>
          </p:cNvSpPr>
          <p:nvPr>
            <p:ph type="body" sz="quarter" idx="13"/>
          </p:nvPr>
        </p:nvSpPr>
        <p:spPr>
          <a:xfrm>
            <a:off x="402336" y="1143000"/>
            <a:ext cx="7004304" cy="4956048"/>
          </a:xfrm>
        </p:spPr>
        <p:txBody>
          <a:bodyPr/>
          <a:lstStyle/>
          <a:p>
            <a:r>
              <a:rPr lang="en-US"/>
              <a:t>Secure connection between API gateway and API</a:t>
            </a:r>
          </a:p>
          <a:p>
            <a:pPr lvl="1"/>
            <a:r>
              <a:rPr lang="en-US"/>
              <a:t>Basic authentication</a:t>
            </a:r>
          </a:p>
          <a:p>
            <a:pPr lvl="1"/>
            <a:r>
              <a:rPr lang="en-US"/>
              <a:t>TLS Mutual Authentication</a:t>
            </a:r>
          </a:p>
          <a:p>
            <a:r>
              <a:rPr lang="en-US"/>
              <a:t>Use Named Values to avoid hardcoding sensitive values in policy</a:t>
            </a:r>
            <a:endParaRPr lang="es-CO"/>
          </a:p>
        </p:txBody>
      </p:sp>
      <p:pic>
        <p:nvPicPr>
          <p:cNvPr id="5" name="Picture 4">
            <a:extLst>
              <a:ext uri="{FF2B5EF4-FFF2-40B4-BE49-F238E27FC236}">
                <a16:creationId xmlns:a16="http://schemas.microsoft.com/office/drawing/2014/main" id="{6544595B-A130-4918-B7E3-34F19E439540}"/>
              </a:ext>
            </a:extLst>
          </p:cNvPr>
          <p:cNvPicPr>
            <a:picLocks noChangeAspect="1"/>
          </p:cNvPicPr>
          <p:nvPr/>
        </p:nvPicPr>
        <p:blipFill>
          <a:blip r:embed="rId3"/>
          <a:stretch>
            <a:fillRect/>
          </a:stretch>
        </p:blipFill>
        <p:spPr>
          <a:xfrm>
            <a:off x="7554264" y="1143000"/>
            <a:ext cx="4022040" cy="1522286"/>
          </a:xfrm>
          <a:prstGeom prst="rect">
            <a:avLst/>
          </a:prstGeom>
        </p:spPr>
      </p:pic>
      <p:pic>
        <p:nvPicPr>
          <p:cNvPr id="8" name="Picture 7">
            <a:extLst>
              <a:ext uri="{FF2B5EF4-FFF2-40B4-BE49-F238E27FC236}">
                <a16:creationId xmlns:a16="http://schemas.microsoft.com/office/drawing/2014/main" id="{E831DFE3-3750-412C-B1F5-AC73869A961A}"/>
              </a:ext>
            </a:extLst>
          </p:cNvPr>
          <p:cNvPicPr>
            <a:picLocks noChangeAspect="1"/>
          </p:cNvPicPr>
          <p:nvPr/>
        </p:nvPicPr>
        <p:blipFill>
          <a:blip r:embed="rId4"/>
          <a:stretch>
            <a:fillRect/>
          </a:stretch>
        </p:blipFill>
        <p:spPr>
          <a:xfrm>
            <a:off x="605790" y="3477768"/>
            <a:ext cx="6800850" cy="1219200"/>
          </a:xfrm>
          <a:prstGeom prst="rect">
            <a:avLst/>
          </a:prstGeom>
        </p:spPr>
      </p:pic>
      <p:pic>
        <p:nvPicPr>
          <p:cNvPr id="9" name="Picture 8">
            <a:extLst>
              <a:ext uri="{FF2B5EF4-FFF2-40B4-BE49-F238E27FC236}">
                <a16:creationId xmlns:a16="http://schemas.microsoft.com/office/drawing/2014/main" id="{EF31A7A7-148F-49DD-870A-22560E6452C7}"/>
              </a:ext>
            </a:extLst>
          </p:cNvPr>
          <p:cNvPicPr>
            <a:picLocks noChangeAspect="1"/>
          </p:cNvPicPr>
          <p:nvPr/>
        </p:nvPicPr>
        <p:blipFill>
          <a:blip r:embed="rId5"/>
          <a:stretch>
            <a:fillRect/>
          </a:stretch>
        </p:blipFill>
        <p:spPr>
          <a:xfrm>
            <a:off x="605790" y="4917566"/>
            <a:ext cx="10715592" cy="934593"/>
          </a:xfrm>
          <a:prstGeom prst="rect">
            <a:avLst/>
          </a:prstGeom>
        </p:spPr>
      </p:pic>
    </p:spTree>
    <p:extLst>
      <p:ext uri="{BB962C8B-B14F-4D97-AF65-F5344CB8AC3E}">
        <p14:creationId xmlns:p14="http://schemas.microsoft.com/office/powerpoint/2010/main" val="37381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A106F-BA71-4A29-A8B0-0B09D44B854D}"/>
              </a:ext>
            </a:extLst>
          </p:cNvPr>
          <p:cNvSpPr>
            <a:spLocks noGrp="1"/>
          </p:cNvSpPr>
          <p:nvPr>
            <p:ph type="title"/>
          </p:nvPr>
        </p:nvSpPr>
        <p:spPr/>
        <p:txBody>
          <a:bodyPr/>
          <a:lstStyle/>
          <a:p>
            <a:r>
              <a:rPr lang="en-US"/>
              <a:t>Advanced Policies</a:t>
            </a:r>
            <a:endParaRPr lang="es-CO"/>
          </a:p>
        </p:txBody>
      </p:sp>
      <p:sp>
        <p:nvSpPr>
          <p:cNvPr id="3" name="Slide Number Placeholder 2">
            <a:extLst>
              <a:ext uri="{FF2B5EF4-FFF2-40B4-BE49-F238E27FC236}">
                <a16:creationId xmlns:a16="http://schemas.microsoft.com/office/drawing/2014/main" id="{4F02AFB0-BBB8-4045-BBC3-C844E33259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1CD9C476-91F3-452A-9BCC-0FFF1865B205}"/>
              </a:ext>
            </a:extLst>
          </p:cNvPr>
          <p:cNvSpPr>
            <a:spLocks noGrp="1"/>
          </p:cNvSpPr>
          <p:nvPr>
            <p:ph type="body" sz="quarter" idx="13"/>
          </p:nvPr>
        </p:nvSpPr>
        <p:spPr>
          <a:xfrm>
            <a:off x="3849624" y="1143000"/>
            <a:ext cx="7726680" cy="4956048"/>
          </a:xfrm>
        </p:spPr>
        <p:txBody>
          <a:bodyPr/>
          <a:lstStyle/>
          <a:p>
            <a:r>
              <a:rPr lang="en-US"/>
              <a:t>Control Flow == When/Case *</a:t>
            </a:r>
          </a:p>
          <a:p>
            <a:r>
              <a:rPr lang="en-US"/>
              <a:t>Forward Request == send request to backend</a:t>
            </a:r>
          </a:p>
          <a:p>
            <a:r>
              <a:rPr lang="en-US"/>
              <a:t>Retry == implement retry policy</a:t>
            </a:r>
          </a:p>
          <a:p>
            <a:r>
              <a:rPr lang="en-US"/>
              <a:t>Return an HTTP response</a:t>
            </a:r>
          </a:p>
          <a:p>
            <a:endParaRPr lang="en-US"/>
          </a:p>
          <a:p>
            <a:pPr marL="0" indent="0">
              <a:buNone/>
            </a:pPr>
            <a:r>
              <a:rPr lang="en-US"/>
              <a:t>Others can be used to implement fan-out, logging / audit and other patterns</a:t>
            </a:r>
          </a:p>
          <a:p>
            <a:endParaRPr lang="en-US"/>
          </a:p>
          <a:p>
            <a:pPr marL="0" indent="0">
              <a:buNone/>
            </a:pPr>
            <a:r>
              <a:rPr lang="en-US"/>
              <a:t>*</a:t>
            </a:r>
            <a:r>
              <a:rPr lang="es-CO"/>
              <a:t> </a:t>
            </a:r>
            <a:r>
              <a:rPr lang="es-CO" err="1"/>
              <a:t>Combined</a:t>
            </a:r>
            <a:r>
              <a:rPr lang="es-CO"/>
              <a:t> </a:t>
            </a:r>
            <a:r>
              <a:rPr lang="es-CO" err="1"/>
              <a:t>with</a:t>
            </a:r>
            <a:r>
              <a:rPr lang="es-CO"/>
              <a:t> Set-</a:t>
            </a:r>
            <a:r>
              <a:rPr lang="es-CO" err="1"/>
              <a:t>Backend</a:t>
            </a:r>
            <a:r>
              <a:rPr lang="es-CO"/>
              <a:t>-</a:t>
            </a:r>
            <a:r>
              <a:rPr lang="es-CO" err="1"/>
              <a:t>Url</a:t>
            </a:r>
            <a:r>
              <a:rPr lang="es-CO"/>
              <a:t> can be </a:t>
            </a:r>
            <a:r>
              <a:rPr lang="es-CO" err="1"/>
              <a:t>used</a:t>
            </a:r>
            <a:r>
              <a:rPr lang="es-CO"/>
              <a:t> </a:t>
            </a:r>
            <a:r>
              <a:rPr lang="es-CO" err="1"/>
              <a:t>for</a:t>
            </a:r>
            <a:r>
              <a:rPr lang="es-CO"/>
              <a:t> Dynamic </a:t>
            </a:r>
            <a:r>
              <a:rPr lang="es-CO" err="1"/>
              <a:t>routing</a:t>
            </a:r>
            <a:endParaRPr lang="es-CO"/>
          </a:p>
        </p:txBody>
      </p:sp>
      <p:pic>
        <p:nvPicPr>
          <p:cNvPr id="5" name="Picture 4">
            <a:extLst>
              <a:ext uri="{FF2B5EF4-FFF2-40B4-BE49-F238E27FC236}">
                <a16:creationId xmlns:a16="http://schemas.microsoft.com/office/drawing/2014/main" id="{0461E6D6-69AD-4D49-8459-4A87F83D81F4}"/>
              </a:ext>
            </a:extLst>
          </p:cNvPr>
          <p:cNvPicPr>
            <a:picLocks noChangeAspect="1"/>
          </p:cNvPicPr>
          <p:nvPr/>
        </p:nvPicPr>
        <p:blipFill>
          <a:blip r:embed="rId3"/>
          <a:stretch>
            <a:fillRect/>
          </a:stretch>
        </p:blipFill>
        <p:spPr>
          <a:xfrm>
            <a:off x="301752" y="1143000"/>
            <a:ext cx="3378274" cy="4581144"/>
          </a:xfrm>
          <a:prstGeom prst="rect">
            <a:avLst/>
          </a:prstGeom>
        </p:spPr>
      </p:pic>
    </p:spTree>
    <p:extLst>
      <p:ext uri="{BB962C8B-B14F-4D97-AF65-F5344CB8AC3E}">
        <p14:creationId xmlns:p14="http://schemas.microsoft.com/office/powerpoint/2010/main" val="1053908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CB970-5427-4E08-8477-D2D17F4681DD}"/>
              </a:ext>
            </a:extLst>
          </p:cNvPr>
          <p:cNvSpPr>
            <a:spLocks noGrp="1"/>
          </p:cNvSpPr>
          <p:nvPr>
            <p:ph type="title"/>
          </p:nvPr>
        </p:nvSpPr>
        <p:spPr/>
        <p:txBody>
          <a:bodyPr/>
          <a:lstStyle/>
          <a:p>
            <a:r>
              <a:rPr lang="en-US"/>
              <a:t>Transformation Policies</a:t>
            </a:r>
            <a:endParaRPr lang="es-CO"/>
          </a:p>
        </p:txBody>
      </p:sp>
      <p:sp>
        <p:nvSpPr>
          <p:cNvPr id="3" name="Slide Number Placeholder 2">
            <a:extLst>
              <a:ext uri="{FF2B5EF4-FFF2-40B4-BE49-F238E27FC236}">
                <a16:creationId xmlns:a16="http://schemas.microsoft.com/office/drawing/2014/main" id="{EE04AED3-BF0A-4DFC-B7F6-3C1CD0D8F81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8164F4C4-1472-428A-A4F4-4AD32CEFCB84}"/>
              </a:ext>
            </a:extLst>
          </p:cNvPr>
          <p:cNvPicPr>
            <a:picLocks noChangeAspect="1"/>
          </p:cNvPicPr>
          <p:nvPr/>
        </p:nvPicPr>
        <p:blipFill>
          <a:blip r:embed="rId3"/>
          <a:stretch>
            <a:fillRect/>
          </a:stretch>
        </p:blipFill>
        <p:spPr>
          <a:xfrm>
            <a:off x="8850630" y="987551"/>
            <a:ext cx="2945701" cy="5289727"/>
          </a:xfrm>
          <a:prstGeom prst="rect">
            <a:avLst/>
          </a:prstGeom>
        </p:spPr>
      </p:pic>
      <p:sp>
        <p:nvSpPr>
          <p:cNvPr id="4" name="Text Placeholder 3">
            <a:extLst>
              <a:ext uri="{FF2B5EF4-FFF2-40B4-BE49-F238E27FC236}">
                <a16:creationId xmlns:a16="http://schemas.microsoft.com/office/drawing/2014/main" id="{4A13D818-B459-455D-A4AF-ADB809E487E9}"/>
              </a:ext>
            </a:extLst>
          </p:cNvPr>
          <p:cNvSpPr>
            <a:spLocks noGrp="1"/>
          </p:cNvSpPr>
          <p:nvPr>
            <p:ph type="body" sz="quarter" idx="13"/>
          </p:nvPr>
        </p:nvSpPr>
        <p:spPr>
          <a:xfrm>
            <a:off x="402336" y="1143000"/>
            <a:ext cx="7543800" cy="4956048"/>
          </a:xfrm>
        </p:spPr>
        <p:txBody>
          <a:bodyPr/>
          <a:lstStyle/>
          <a:p>
            <a:r>
              <a:rPr lang="en-US"/>
              <a:t>Content Conversion</a:t>
            </a:r>
          </a:p>
          <a:p>
            <a:pPr lvl="1"/>
            <a:r>
              <a:rPr lang="en-US"/>
              <a:t>XML &lt;-&gt; JSON</a:t>
            </a:r>
          </a:p>
          <a:p>
            <a:r>
              <a:rPr lang="en-US"/>
              <a:t>Modifying request or responses</a:t>
            </a:r>
          </a:p>
          <a:p>
            <a:pPr lvl="1"/>
            <a:r>
              <a:rPr lang="en-US"/>
              <a:t>Masking, replace strings</a:t>
            </a:r>
          </a:p>
          <a:p>
            <a:r>
              <a:rPr lang="en-US"/>
              <a:t>Rewriting URLs</a:t>
            </a:r>
          </a:p>
          <a:p>
            <a:pPr lvl="1"/>
            <a:r>
              <a:rPr lang="en-US"/>
              <a:t>Pretty URLs exposed and converted internally</a:t>
            </a:r>
          </a:p>
          <a:p>
            <a:r>
              <a:rPr lang="en-US"/>
              <a:t>Change backend URL</a:t>
            </a:r>
          </a:p>
          <a:p>
            <a:r>
              <a:rPr lang="en-US"/>
              <a:t>Change request / response</a:t>
            </a:r>
          </a:p>
          <a:p>
            <a:r>
              <a:rPr lang="en-US"/>
              <a:t>Apply XSLT</a:t>
            </a:r>
            <a:endParaRPr lang="es-CO"/>
          </a:p>
        </p:txBody>
      </p:sp>
    </p:spTree>
    <p:extLst>
      <p:ext uri="{BB962C8B-B14F-4D97-AF65-F5344CB8AC3E}">
        <p14:creationId xmlns:p14="http://schemas.microsoft.com/office/powerpoint/2010/main" val="3408005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0567-87E9-4F5C-B79C-5CB9BC947C13}"/>
              </a:ext>
            </a:extLst>
          </p:cNvPr>
          <p:cNvSpPr>
            <a:spLocks noGrp="1"/>
          </p:cNvSpPr>
          <p:nvPr>
            <p:ph type="title"/>
          </p:nvPr>
        </p:nvSpPr>
        <p:spPr/>
        <p:txBody>
          <a:bodyPr/>
          <a:lstStyle/>
          <a:p>
            <a:r>
              <a:rPr lang="en-US"/>
              <a:t>Other Policies</a:t>
            </a:r>
            <a:endParaRPr lang="es-CO"/>
          </a:p>
        </p:txBody>
      </p:sp>
      <p:sp>
        <p:nvSpPr>
          <p:cNvPr id="3" name="Slide Number Placeholder 2">
            <a:extLst>
              <a:ext uri="{FF2B5EF4-FFF2-40B4-BE49-F238E27FC236}">
                <a16:creationId xmlns:a16="http://schemas.microsoft.com/office/drawing/2014/main" id="{61133488-C7DB-4DB5-86E7-E7F00FE165A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919A0616-2F88-40CB-BF7E-B7CB3C37B537}"/>
              </a:ext>
            </a:extLst>
          </p:cNvPr>
          <p:cNvSpPr>
            <a:spLocks noGrp="1"/>
          </p:cNvSpPr>
          <p:nvPr>
            <p:ph type="body" sz="quarter" idx="13"/>
          </p:nvPr>
        </p:nvSpPr>
        <p:spPr>
          <a:xfrm>
            <a:off x="3986784" y="1143000"/>
            <a:ext cx="7589520" cy="4956048"/>
          </a:xfrm>
        </p:spPr>
        <p:txBody>
          <a:bodyPr/>
          <a:lstStyle/>
          <a:p>
            <a:r>
              <a:rPr lang="en-US"/>
              <a:t>Concurrency</a:t>
            </a:r>
          </a:p>
          <a:p>
            <a:r>
              <a:rPr lang="en-US"/>
              <a:t>Mocking service responses (during dev)</a:t>
            </a:r>
          </a:p>
          <a:p>
            <a:r>
              <a:rPr lang="en-US"/>
              <a:t>Proxy URL</a:t>
            </a:r>
          </a:p>
          <a:p>
            <a:r>
              <a:rPr lang="en-US"/>
              <a:t>CORS policies</a:t>
            </a:r>
            <a:endParaRPr lang="es-CO"/>
          </a:p>
        </p:txBody>
      </p:sp>
      <p:pic>
        <p:nvPicPr>
          <p:cNvPr id="5" name="Picture 4">
            <a:extLst>
              <a:ext uri="{FF2B5EF4-FFF2-40B4-BE49-F238E27FC236}">
                <a16:creationId xmlns:a16="http://schemas.microsoft.com/office/drawing/2014/main" id="{E034DC5E-922A-41BE-B017-EFEA3877CC38}"/>
              </a:ext>
            </a:extLst>
          </p:cNvPr>
          <p:cNvPicPr>
            <a:picLocks noChangeAspect="1"/>
          </p:cNvPicPr>
          <p:nvPr/>
        </p:nvPicPr>
        <p:blipFill>
          <a:blip r:embed="rId3"/>
          <a:stretch>
            <a:fillRect/>
          </a:stretch>
        </p:blipFill>
        <p:spPr>
          <a:xfrm>
            <a:off x="301752" y="1311020"/>
            <a:ext cx="3550476" cy="1496187"/>
          </a:xfrm>
          <a:prstGeom prst="rect">
            <a:avLst/>
          </a:prstGeom>
        </p:spPr>
      </p:pic>
      <p:pic>
        <p:nvPicPr>
          <p:cNvPr id="6" name="Picture 5">
            <a:extLst>
              <a:ext uri="{FF2B5EF4-FFF2-40B4-BE49-F238E27FC236}">
                <a16:creationId xmlns:a16="http://schemas.microsoft.com/office/drawing/2014/main" id="{48833855-A336-4E78-BF25-6941BDEBC8F7}"/>
              </a:ext>
            </a:extLst>
          </p:cNvPr>
          <p:cNvPicPr>
            <a:picLocks noChangeAspect="1"/>
          </p:cNvPicPr>
          <p:nvPr/>
        </p:nvPicPr>
        <p:blipFill>
          <a:blip r:embed="rId4"/>
          <a:stretch>
            <a:fillRect/>
          </a:stretch>
        </p:blipFill>
        <p:spPr>
          <a:xfrm>
            <a:off x="301752" y="3130674"/>
            <a:ext cx="3015951" cy="1962533"/>
          </a:xfrm>
          <a:prstGeom prst="rect">
            <a:avLst/>
          </a:prstGeom>
        </p:spPr>
      </p:pic>
    </p:spTree>
    <p:extLst>
      <p:ext uri="{BB962C8B-B14F-4D97-AF65-F5344CB8AC3E}">
        <p14:creationId xmlns:p14="http://schemas.microsoft.com/office/powerpoint/2010/main" val="103108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02E10-68D5-4586-A4E0-7C02192C88C7}"/>
              </a:ext>
            </a:extLst>
          </p:cNvPr>
          <p:cNvSpPr>
            <a:spLocks noGrp="1"/>
          </p:cNvSpPr>
          <p:nvPr>
            <p:ph type="title"/>
          </p:nvPr>
        </p:nvSpPr>
        <p:spPr/>
        <p:txBody>
          <a:bodyPr/>
          <a:lstStyle/>
          <a:p>
            <a:r>
              <a:rPr lang="en-US"/>
              <a:t>Effective Policy</a:t>
            </a:r>
            <a:endParaRPr lang="es-CO"/>
          </a:p>
        </p:txBody>
      </p:sp>
      <p:sp>
        <p:nvSpPr>
          <p:cNvPr id="3" name="Slide Number Placeholder 2">
            <a:extLst>
              <a:ext uri="{FF2B5EF4-FFF2-40B4-BE49-F238E27FC236}">
                <a16:creationId xmlns:a16="http://schemas.microsoft.com/office/drawing/2014/main" id="{44C97EC5-E3D4-4A66-B02D-82425E4FB48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0FB35BF7-A739-4B80-B301-8572086E0F15}"/>
              </a:ext>
            </a:extLst>
          </p:cNvPr>
          <p:cNvSpPr>
            <a:spLocks noGrp="1"/>
          </p:cNvSpPr>
          <p:nvPr>
            <p:ph type="body" sz="quarter" idx="13"/>
          </p:nvPr>
        </p:nvSpPr>
        <p:spPr/>
        <p:txBody>
          <a:bodyPr/>
          <a:lstStyle/>
          <a:p>
            <a:r>
              <a:rPr lang="en-US"/>
              <a:t>Combination of Product / </a:t>
            </a:r>
            <a:r>
              <a:rPr lang="en-US" err="1"/>
              <a:t>Api</a:t>
            </a:r>
            <a:r>
              <a:rPr lang="en-US"/>
              <a:t> / Operation policies</a:t>
            </a:r>
          </a:p>
          <a:p>
            <a:r>
              <a:rPr lang="en-US"/>
              <a:t>Keep it simple</a:t>
            </a:r>
          </a:p>
          <a:p>
            <a:r>
              <a:rPr lang="en-US"/>
              <a:t>Some policies only make sense in certain scopes</a:t>
            </a:r>
          </a:p>
          <a:p>
            <a:pPr lvl="1"/>
            <a:r>
              <a:rPr lang="en-US"/>
              <a:t>Example: Subscription quotas only make sense at the Product level</a:t>
            </a:r>
          </a:p>
          <a:p>
            <a:endParaRPr lang="es-CO"/>
          </a:p>
        </p:txBody>
      </p:sp>
    </p:spTree>
    <p:extLst>
      <p:ext uri="{BB962C8B-B14F-4D97-AF65-F5344CB8AC3E}">
        <p14:creationId xmlns:p14="http://schemas.microsoft.com/office/powerpoint/2010/main" val="19036881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CD5C6-1C2A-4792-BADD-87256CB4160D}"/>
              </a:ext>
            </a:extLst>
          </p:cNvPr>
          <p:cNvSpPr>
            <a:spLocks noGrp="1"/>
          </p:cNvSpPr>
          <p:nvPr>
            <p:ph type="title"/>
          </p:nvPr>
        </p:nvSpPr>
        <p:spPr/>
        <p:txBody>
          <a:bodyPr/>
          <a:lstStyle/>
          <a:p>
            <a:r>
              <a:rPr lang="en-US" dirty="0"/>
              <a:t>Properties</a:t>
            </a:r>
            <a:endParaRPr lang="es-CO" dirty="0"/>
          </a:p>
        </p:txBody>
      </p:sp>
      <p:sp>
        <p:nvSpPr>
          <p:cNvPr id="3" name="Slide Number Placeholder 2">
            <a:extLst>
              <a:ext uri="{FF2B5EF4-FFF2-40B4-BE49-F238E27FC236}">
                <a16:creationId xmlns:a16="http://schemas.microsoft.com/office/drawing/2014/main" id="{E8F7F7F2-956A-468F-8333-184AB93C946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E7E64DE1-978F-4EE8-BC6F-331693C9F12F}"/>
              </a:ext>
            </a:extLst>
          </p:cNvPr>
          <p:cNvSpPr>
            <a:spLocks noGrp="1"/>
          </p:cNvSpPr>
          <p:nvPr>
            <p:ph type="body" sz="quarter" idx="13"/>
          </p:nvPr>
        </p:nvSpPr>
        <p:spPr/>
        <p:txBody>
          <a:bodyPr/>
          <a:lstStyle/>
          <a:p>
            <a:r>
              <a:rPr lang="en-US" dirty="0"/>
              <a:t>Key / Value Store</a:t>
            </a:r>
          </a:p>
          <a:p>
            <a:r>
              <a:rPr lang="en-US" dirty="0"/>
              <a:t>Provides reusable values across policies</a:t>
            </a:r>
          </a:p>
          <a:p>
            <a:r>
              <a:rPr lang="en-US" dirty="0"/>
              <a:t>Values can be secret (not displayed in UI)</a:t>
            </a:r>
          </a:p>
          <a:p>
            <a:r>
              <a:rPr lang="en-US" dirty="0"/>
              <a:t>Used with “{{</a:t>
            </a:r>
            <a:r>
              <a:rPr lang="en-US" dirty="0" err="1"/>
              <a:t>propertyName</a:t>
            </a:r>
            <a:r>
              <a:rPr lang="en-US" dirty="0"/>
              <a:t>}}” in policies</a:t>
            </a:r>
            <a:endParaRPr lang="es-CO" dirty="0"/>
          </a:p>
        </p:txBody>
      </p:sp>
      <p:pic>
        <p:nvPicPr>
          <p:cNvPr id="5" name="Picture 4">
            <a:extLst>
              <a:ext uri="{FF2B5EF4-FFF2-40B4-BE49-F238E27FC236}">
                <a16:creationId xmlns:a16="http://schemas.microsoft.com/office/drawing/2014/main" id="{6812EE5E-F4C4-4F0C-921B-8AAD53883288}"/>
              </a:ext>
            </a:extLst>
          </p:cNvPr>
          <p:cNvPicPr>
            <a:picLocks noChangeAspect="1"/>
          </p:cNvPicPr>
          <p:nvPr/>
        </p:nvPicPr>
        <p:blipFill>
          <a:blip r:embed="rId3"/>
          <a:stretch>
            <a:fillRect/>
          </a:stretch>
        </p:blipFill>
        <p:spPr>
          <a:xfrm>
            <a:off x="1841182" y="2983463"/>
            <a:ext cx="8296275" cy="2514600"/>
          </a:xfrm>
          <a:prstGeom prst="rect">
            <a:avLst/>
          </a:prstGeom>
        </p:spPr>
      </p:pic>
    </p:spTree>
    <p:extLst>
      <p:ext uri="{BB962C8B-B14F-4D97-AF65-F5344CB8AC3E}">
        <p14:creationId xmlns:p14="http://schemas.microsoft.com/office/powerpoint/2010/main" val="2686707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4FB95-7278-4C14-80B6-3F29200E3446}"/>
              </a:ext>
            </a:extLst>
          </p:cNvPr>
          <p:cNvSpPr>
            <a:spLocks noGrp="1"/>
          </p:cNvSpPr>
          <p:nvPr>
            <p:ph type="title"/>
          </p:nvPr>
        </p:nvSpPr>
        <p:spPr/>
        <p:txBody>
          <a:bodyPr/>
          <a:lstStyle/>
          <a:p>
            <a:r>
              <a:rPr lang="en-US"/>
              <a:t>Policy Expressions</a:t>
            </a:r>
            <a:endParaRPr lang="es-CO"/>
          </a:p>
        </p:txBody>
      </p:sp>
      <p:sp>
        <p:nvSpPr>
          <p:cNvPr id="3" name="Slide Number Placeholder 2">
            <a:extLst>
              <a:ext uri="{FF2B5EF4-FFF2-40B4-BE49-F238E27FC236}">
                <a16:creationId xmlns:a16="http://schemas.microsoft.com/office/drawing/2014/main" id="{0093A65D-0E97-45E2-A24F-771F36F0D8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ED44028F-952F-4468-99A2-1B32357498D5}"/>
              </a:ext>
            </a:extLst>
          </p:cNvPr>
          <p:cNvSpPr>
            <a:spLocks noGrp="1"/>
          </p:cNvSpPr>
          <p:nvPr>
            <p:ph type="body" sz="quarter" idx="13"/>
          </p:nvPr>
        </p:nvSpPr>
        <p:spPr>
          <a:xfrm>
            <a:off x="402336" y="1143000"/>
            <a:ext cx="11173968" cy="1691640"/>
          </a:xfrm>
        </p:spPr>
        <p:txBody>
          <a:bodyPr/>
          <a:lstStyle/>
          <a:p>
            <a:r>
              <a:rPr lang="en-US"/>
              <a:t>C# 6.0 expressions embedded in the XML policy</a:t>
            </a:r>
          </a:p>
          <a:p>
            <a:r>
              <a:rPr lang="en-US"/>
              <a:t>Has implicit context variable</a:t>
            </a:r>
          </a:p>
          <a:p>
            <a:r>
              <a:rPr lang="en-US"/>
              <a:t>Can use a subset of .NET Framework Types</a:t>
            </a:r>
            <a:endParaRPr lang="es-CO"/>
          </a:p>
        </p:txBody>
      </p:sp>
      <p:sp>
        <p:nvSpPr>
          <p:cNvPr id="6" name="TextBox 5">
            <a:extLst>
              <a:ext uri="{FF2B5EF4-FFF2-40B4-BE49-F238E27FC236}">
                <a16:creationId xmlns:a16="http://schemas.microsoft.com/office/drawing/2014/main" id="{A002E922-02BD-42BE-B48F-08F23611F8AF}"/>
              </a:ext>
            </a:extLst>
          </p:cNvPr>
          <p:cNvSpPr txBox="1"/>
          <p:nvPr/>
        </p:nvSpPr>
        <p:spPr>
          <a:xfrm>
            <a:off x="2450592" y="3779886"/>
            <a:ext cx="2871216"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400">
                <a:latin typeface="Consolas" panose="020B0609020204030204" pitchFamily="49" charset="0"/>
              </a:rPr>
              <a:t>@(expression)</a:t>
            </a:r>
            <a:endParaRPr lang="es-CO" sz="2400">
              <a:latin typeface="Consolas" panose="020B0609020204030204" pitchFamily="49" charset="0"/>
            </a:endParaRPr>
          </a:p>
        </p:txBody>
      </p:sp>
      <p:sp>
        <p:nvSpPr>
          <p:cNvPr id="7" name="TextBox 6">
            <a:extLst>
              <a:ext uri="{FF2B5EF4-FFF2-40B4-BE49-F238E27FC236}">
                <a16:creationId xmlns:a16="http://schemas.microsoft.com/office/drawing/2014/main" id="{67EFF76D-6F62-4F10-9956-750B0AAC36C6}"/>
              </a:ext>
            </a:extLst>
          </p:cNvPr>
          <p:cNvSpPr txBox="1"/>
          <p:nvPr/>
        </p:nvSpPr>
        <p:spPr>
          <a:xfrm>
            <a:off x="6908292" y="3779886"/>
            <a:ext cx="2871216"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400">
                <a:latin typeface="Consolas" panose="020B0609020204030204" pitchFamily="49" charset="0"/>
              </a:rPr>
              <a:t>@{expression}</a:t>
            </a:r>
            <a:endParaRPr lang="es-CO" sz="2400">
              <a:latin typeface="Consolas" panose="020B0609020204030204" pitchFamily="49" charset="0"/>
            </a:endParaRPr>
          </a:p>
        </p:txBody>
      </p:sp>
      <p:sp>
        <p:nvSpPr>
          <p:cNvPr id="8" name="TextBox 7">
            <a:extLst>
              <a:ext uri="{FF2B5EF4-FFF2-40B4-BE49-F238E27FC236}">
                <a16:creationId xmlns:a16="http://schemas.microsoft.com/office/drawing/2014/main" id="{B093836E-6751-4223-9BAC-A945D3CBF6D0}"/>
              </a:ext>
            </a:extLst>
          </p:cNvPr>
          <p:cNvSpPr txBox="1"/>
          <p:nvPr/>
        </p:nvSpPr>
        <p:spPr>
          <a:xfrm>
            <a:off x="2921384" y="4241551"/>
            <a:ext cx="1929632" cy="707886"/>
          </a:xfrm>
          <a:prstGeom prst="rect">
            <a:avLst/>
          </a:prstGeom>
          <a:noFill/>
        </p:spPr>
        <p:txBody>
          <a:bodyPr wrap="none" rtlCol="0">
            <a:spAutoFit/>
          </a:bodyPr>
          <a:lstStyle/>
          <a:p>
            <a:pPr algn="ctr"/>
            <a:r>
              <a:rPr lang="en-US" sz="2000"/>
              <a:t>Single statement</a:t>
            </a:r>
            <a:br>
              <a:rPr lang="en-US" sz="2000"/>
            </a:br>
            <a:r>
              <a:rPr lang="en-US" sz="2000"/>
              <a:t>Expression</a:t>
            </a:r>
            <a:endParaRPr lang="es-CO" sz="2000"/>
          </a:p>
        </p:txBody>
      </p:sp>
      <p:sp>
        <p:nvSpPr>
          <p:cNvPr id="9" name="TextBox 8">
            <a:extLst>
              <a:ext uri="{FF2B5EF4-FFF2-40B4-BE49-F238E27FC236}">
                <a16:creationId xmlns:a16="http://schemas.microsoft.com/office/drawing/2014/main" id="{185AD8A9-E02C-4B32-AECF-38419D44A125}"/>
              </a:ext>
            </a:extLst>
          </p:cNvPr>
          <p:cNvSpPr txBox="1"/>
          <p:nvPr/>
        </p:nvSpPr>
        <p:spPr>
          <a:xfrm>
            <a:off x="7399123" y="4241551"/>
            <a:ext cx="1889556" cy="707886"/>
          </a:xfrm>
          <a:prstGeom prst="rect">
            <a:avLst/>
          </a:prstGeom>
          <a:noFill/>
        </p:spPr>
        <p:txBody>
          <a:bodyPr wrap="none" rtlCol="0">
            <a:spAutoFit/>
          </a:bodyPr>
          <a:lstStyle/>
          <a:p>
            <a:pPr algn="ctr"/>
            <a:r>
              <a:rPr lang="en-US" sz="2000"/>
              <a:t>Multi-statement</a:t>
            </a:r>
            <a:br>
              <a:rPr lang="en-US" sz="2000"/>
            </a:br>
            <a:r>
              <a:rPr lang="en-US" sz="2000"/>
              <a:t>Expression</a:t>
            </a:r>
            <a:endParaRPr lang="es-CO" sz="2000"/>
          </a:p>
        </p:txBody>
      </p:sp>
    </p:spTree>
    <p:extLst>
      <p:ext uri="{BB962C8B-B14F-4D97-AF65-F5344CB8AC3E}">
        <p14:creationId xmlns:p14="http://schemas.microsoft.com/office/powerpoint/2010/main" val="377414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70066" y="2536956"/>
            <a:ext cx="10606190" cy="261424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19451" y="3223816"/>
            <a:ext cx="2468176" cy="1769730"/>
          </a:xfrm>
          <a:prstGeom prst="rect">
            <a:avLst/>
          </a:prstGeom>
          <a:solidFill>
            <a:srgbClr val="5C2D91"/>
          </a:solidFill>
        </p:spPr>
        <p:txBody>
          <a:bodyPr wrap="square" lIns="182828" tIns="146263" rIns="182828" bIns="146263" rtlCol="0" anchor="ctr" anchorCtr="0">
            <a:noAutofit/>
          </a:bodyPr>
          <a:lstStyle/>
          <a:p>
            <a:pPr algn="ctr" defTabSz="914049">
              <a:lnSpc>
                <a:spcPct val="90000"/>
              </a:lnSpc>
              <a:spcAft>
                <a:spcPts val="600"/>
              </a:spcAft>
            </a:pPr>
            <a:r>
              <a:rPr lang="en-US" sz="2745" kern="0">
                <a:gradFill>
                  <a:gsLst>
                    <a:gs pos="2917">
                      <a:srgbClr val="FFFFFF"/>
                    </a:gs>
                    <a:gs pos="30000">
                      <a:srgbClr val="FFFFFF"/>
                    </a:gs>
                  </a:gsLst>
                  <a:lin ang="5400000" scaled="0"/>
                </a:gradFill>
              </a:rPr>
              <a:t>Abstraction</a:t>
            </a:r>
          </a:p>
          <a:p>
            <a:pPr algn="ctr" defTabSz="914049">
              <a:lnSpc>
                <a:spcPct val="90000"/>
              </a:lnSpc>
              <a:spcAft>
                <a:spcPts val="600"/>
              </a:spcAft>
            </a:pPr>
            <a:r>
              <a:rPr lang="en-US" sz="1567" kern="0">
                <a:gradFill>
                  <a:gsLst>
                    <a:gs pos="2917">
                      <a:srgbClr val="FFFFFF"/>
                    </a:gs>
                    <a:gs pos="30000">
                      <a:srgbClr val="FFFFFF"/>
                    </a:gs>
                  </a:gsLst>
                  <a:lin ang="5400000" scaled="0"/>
                </a:gradFill>
              </a:rPr>
              <a:t>decouple</a:t>
            </a:r>
          </a:p>
          <a:p>
            <a:pPr algn="ctr" defTabSz="914049">
              <a:lnSpc>
                <a:spcPct val="90000"/>
              </a:lnSpc>
              <a:spcAft>
                <a:spcPts val="600"/>
              </a:spcAft>
            </a:pPr>
            <a:r>
              <a:rPr lang="en-US" sz="1567" kern="0">
                <a:gradFill>
                  <a:gsLst>
                    <a:gs pos="2917">
                      <a:srgbClr val="FFFFFF"/>
                    </a:gs>
                    <a:gs pos="30000">
                      <a:srgbClr val="FFFFFF"/>
                    </a:gs>
                  </a:gsLst>
                  <a:lin ang="5400000" scaled="0"/>
                </a:gradFill>
              </a:rPr>
              <a:t>modernize</a:t>
            </a:r>
          </a:p>
          <a:p>
            <a:pPr algn="ctr" defTabSz="914049">
              <a:lnSpc>
                <a:spcPct val="90000"/>
              </a:lnSpc>
              <a:spcAft>
                <a:spcPts val="600"/>
              </a:spcAft>
            </a:pPr>
            <a:r>
              <a:rPr lang="en-US" sz="1567" kern="0">
                <a:gradFill>
                  <a:gsLst>
                    <a:gs pos="2917">
                      <a:srgbClr val="FFFFFF"/>
                    </a:gs>
                    <a:gs pos="30000">
                      <a:srgbClr val="FFFFFF"/>
                    </a:gs>
                  </a:gsLst>
                  <a:lin ang="5400000" scaled="0"/>
                </a:gradFill>
              </a:rPr>
              <a:t>optimize</a:t>
            </a:r>
          </a:p>
          <a:p>
            <a:pPr algn="ctr" defTabSz="914049">
              <a:lnSpc>
                <a:spcPct val="90000"/>
              </a:lnSpc>
              <a:spcAft>
                <a:spcPts val="600"/>
              </a:spcAft>
            </a:pPr>
            <a:r>
              <a:rPr lang="en-US" sz="1567" kern="0">
                <a:gradFill>
                  <a:gsLst>
                    <a:gs pos="2917">
                      <a:srgbClr val="FFFFFF"/>
                    </a:gs>
                    <a:gs pos="30000">
                      <a:srgbClr val="FFFFFF"/>
                    </a:gs>
                  </a:gsLst>
                  <a:lin ang="5400000" scaled="0"/>
                </a:gradFill>
              </a:rPr>
              <a:t>...</a:t>
            </a:r>
            <a:endParaRPr lang="en-US" sz="2745" kern="0">
              <a:gradFill>
                <a:gsLst>
                  <a:gs pos="2917">
                    <a:srgbClr val="FFFFFF"/>
                  </a:gs>
                  <a:gs pos="30000">
                    <a:srgbClr val="FFFFFF"/>
                  </a:gs>
                </a:gsLst>
                <a:lin ang="5400000" scaled="0"/>
              </a:gradFill>
            </a:endParaRPr>
          </a:p>
        </p:txBody>
      </p:sp>
      <p:sp>
        <p:nvSpPr>
          <p:cNvPr id="8" name="TextBox 7"/>
          <p:cNvSpPr txBox="1"/>
          <p:nvPr/>
        </p:nvSpPr>
        <p:spPr>
          <a:xfrm>
            <a:off x="3037011" y="3223816"/>
            <a:ext cx="2468176" cy="1769730"/>
          </a:xfrm>
          <a:prstGeom prst="rect">
            <a:avLst/>
          </a:prstGeom>
          <a:solidFill>
            <a:srgbClr val="0078D7"/>
          </a:solidFill>
        </p:spPr>
        <p:txBody>
          <a:bodyPr wrap="square" lIns="182828" tIns="146263" rIns="182828" bIns="146263" rtlCol="0" anchor="ctr" anchorCtr="0">
            <a:noAutofit/>
          </a:bodyPr>
          <a:lstStyle/>
          <a:p>
            <a:pPr algn="ctr" defTabSz="914049">
              <a:lnSpc>
                <a:spcPct val="90000"/>
              </a:lnSpc>
              <a:spcAft>
                <a:spcPts val="600"/>
              </a:spcAft>
            </a:pPr>
            <a:r>
              <a:rPr lang="en-US" sz="2745" kern="0">
                <a:gradFill>
                  <a:gsLst>
                    <a:gs pos="2917">
                      <a:srgbClr val="FFFFFF"/>
                    </a:gs>
                    <a:gs pos="30000">
                      <a:srgbClr val="FFFFFF"/>
                    </a:gs>
                  </a:gsLst>
                  <a:lin ang="5400000" scaled="0"/>
                </a:gradFill>
              </a:rPr>
              <a:t>Middleware</a:t>
            </a:r>
          </a:p>
          <a:p>
            <a:pPr algn="ctr" defTabSz="914049">
              <a:lnSpc>
                <a:spcPct val="90000"/>
              </a:lnSpc>
              <a:spcAft>
                <a:spcPts val="600"/>
              </a:spcAft>
            </a:pPr>
            <a:r>
              <a:rPr lang="en-US" sz="1567" kern="0">
                <a:gradFill>
                  <a:gsLst>
                    <a:gs pos="2917">
                      <a:srgbClr val="FFFFFF"/>
                    </a:gs>
                    <a:gs pos="30000">
                      <a:srgbClr val="FFFFFF"/>
                    </a:gs>
                  </a:gsLst>
                  <a:lin ang="5400000" scaled="0"/>
                </a:gradFill>
              </a:rPr>
              <a:t>secure</a:t>
            </a:r>
          </a:p>
          <a:p>
            <a:pPr algn="ctr" defTabSz="914049">
              <a:lnSpc>
                <a:spcPct val="90000"/>
              </a:lnSpc>
              <a:spcAft>
                <a:spcPts val="600"/>
              </a:spcAft>
            </a:pPr>
            <a:r>
              <a:rPr lang="en-US" sz="1567" kern="0">
                <a:gradFill>
                  <a:gsLst>
                    <a:gs pos="2917">
                      <a:srgbClr val="FFFFFF"/>
                    </a:gs>
                    <a:gs pos="30000">
                      <a:srgbClr val="FFFFFF"/>
                    </a:gs>
                  </a:gsLst>
                  <a:lin ang="5400000" scaled="0"/>
                </a:gradFill>
              </a:rPr>
              <a:t>protect</a:t>
            </a:r>
          </a:p>
          <a:p>
            <a:pPr algn="ctr" defTabSz="914049">
              <a:lnSpc>
                <a:spcPct val="90000"/>
              </a:lnSpc>
              <a:spcAft>
                <a:spcPts val="600"/>
              </a:spcAft>
            </a:pPr>
            <a:r>
              <a:rPr lang="en-US" sz="1567" kern="0">
                <a:gradFill>
                  <a:gsLst>
                    <a:gs pos="2917">
                      <a:srgbClr val="FFFFFF"/>
                    </a:gs>
                    <a:gs pos="30000">
                      <a:srgbClr val="FFFFFF"/>
                    </a:gs>
                  </a:gsLst>
                  <a:lin ang="5400000" scaled="0"/>
                </a:gradFill>
              </a:rPr>
              <a:t>cache</a:t>
            </a:r>
          </a:p>
          <a:p>
            <a:pPr algn="ctr" defTabSz="914049">
              <a:lnSpc>
                <a:spcPct val="90000"/>
              </a:lnSpc>
              <a:spcAft>
                <a:spcPts val="600"/>
              </a:spcAft>
            </a:pPr>
            <a:r>
              <a:rPr lang="en-US" sz="1567" kern="0">
                <a:gradFill>
                  <a:gsLst>
                    <a:gs pos="2917">
                      <a:srgbClr val="FFFFFF"/>
                    </a:gs>
                    <a:gs pos="30000">
                      <a:srgbClr val="FFFFFF"/>
                    </a:gs>
                  </a:gsLst>
                  <a:lin ang="5400000" scaled="0"/>
                </a:gradFill>
              </a:rPr>
              <a:t>...</a:t>
            </a:r>
          </a:p>
        </p:txBody>
      </p:sp>
      <p:sp>
        <p:nvSpPr>
          <p:cNvPr id="9" name="TextBox 8"/>
          <p:cNvSpPr txBox="1"/>
          <p:nvPr/>
        </p:nvSpPr>
        <p:spPr>
          <a:xfrm>
            <a:off x="5644496" y="3223816"/>
            <a:ext cx="2468176" cy="1769730"/>
          </a:xfrm>
          <a:prstGeom prst="rect">
            <a:avLst/>
          </a:prstGeom>
          <a:solidFill>
            <a:srgbClr val="008272"/>
          </a:solidFill>
        </p:spPr>
        <p:txBody>
          <a:bodyPr wrap="square" lIns="182828" tIns="146263" rIns="182828" bIns="146263" rtlCol="0" anchor="ctr" anchorCtr="0">
            <a:noAutofit/>
          </a:bodyPr>
          <a:lstStyle/>
          <a:p>
            <a:pPr algn="ctr" defTabSz="914049">
              <a:lnSpc>
                <a:spcPct val="90000"/>
              </a:lnSpc>
              <a:spcAft>
                <a:spcPts val="600"/>
              </a:spcAft>
            </a:pPr>
            <a:r>
              <a:rPr lang="en-US" sz="2745" kern="0">
                <a:gradFill>
                  <a:gsLst>
                    <a:gs pos="2917">
                      <a:srgbClr val="FFFFFF"/>
                    </a:gs>
                    <a:gs pos="30000">
                      <a:srgbClr val="FFFFFF"/>
                    </a:gs>
                  </a:gsLst>
                  <a:lin ang="5400000" scaled="0"/>
                </a:gradFill>
              </a:rPr>
              <a:t>Monitoring</a:t>
            </a:r>
          </a:p>
          <a:p>
            <a:pPr algn="ctr" defTabSz="914049">
              <a:lnSpc>
                <a:spcPct val="90000"/>
              </a:lnSpc>
              <a:spcAft>
                <a:spcPts val="600"/>
              </a:spcAft>
            </a:pPr>
            <a:r>
              <a:rPr lang="en-US" sz="1567" kern="0">
                <a:gradFill>
                  <a:gsLst>
                    <a:gs pos="2917">
                      <a:srgbClr val="FFFFFF"/>
                    </a:gs>
                    <a:gs pos="30000">
                      <a:srgbClr val="FFFFFF"/>
                    </a:gs>
                  </a:gsLst>
                  <a:lin ang="5400000" scaled="0"/>
                </a:gradFill>
              </a:rPr>
              <a:t>usage</a:t>
            </a:r>
          </a:p>
          <a:p>
            <a:pPr algn="ctr" defTabSz="914049">
              <a:lnSpc>
                <a:spcPct val="90000"/>
              </a:lnSpc>
              <a:spcAft>
                <a:spcPts val="600"/>
              </a:spcAft>
            </a:pPr>
            <a:r>
              <a:rPr lang="en-US" sz="1567" kern="0">
                <a:gradFill>
                  <a:gsLst>
                    <a:gs pos="2917">
                      <a:srgbClr val="FFFFFF"/>
                    </a:gs>
                    <a:gs pos="30000">
                      <a:srgbClr val="FFFFFF"/>
                    </a:gs>
                  </a:gsLst>
                  <a:lin ang="5400000" scaled="0"/>
                </a:gradFill>
              </a:rPr>
              <a:t>health</a:t>
            </a:r>
          </a:p>
          <a:p>
            <a:pPr algn="ctr" defTabSz="914049">
              <a:lnSpc>
                <a:spcPct val="90000"/>
              </a:lnSpc>
              <a:spcAft>
                <a:spcPts val="600"/>
              </a:spcAft>
            </a:pPr>
            <a:r>
              <a:rPr lang="en-US" sz="1567" kern="0">
                <a:gradFill>
                  <a:gsLst>
                    <a:gs pos="2917">
                      <a:srgbClr val="FFFFFF"/>
                    </a:gs>
                    <a:gs pos="30000">
                      <a:srgbClr val="FFFFFF"/>
                    </a:gs>
                  </a:gsLst>
                  <a:lin ang="5400000" scaled="0"/>
                </a:gradFill>
              </a:rPr>
              <a:t>monetization</a:t>
            </a:r>
          </a:p>
          <a:p>
            <a:pPr algn="ctr" defTabSz="914049">
              <a:lnSpc>
                <a:spcPct val="90000"/>
              </a:lnSpc>
              <a:spcAft>
                <a:spcPts val="600"/>
              </a:spcAft>
            </a:pPr>
            <a:r>
              <a:rPr lang="en-US" sz="1567" kern="0">
                <a:gradFill>
                  <a:gsLst>
                    <a:gs pos="2917">
                      <a:srgbClr val="FFFFFF"/>
                    </a:gs>
                    <a:gs pos="30000">
                      <a:srgbClr val="FFFFFF"/>
                    </a:gs>
                  </a:gsLst>
                  <a:lin ang="5400000" scaled="0"/>
                </a:gradFill>
              </a:rPr>
              <a:t>...</a:t>
            </a:r>
          </a:p>
        </p:txBody>
      </p:sp>
      <p:sp>
        <p:nvSpPr>
          <p:cNvPr id="10" name="TextBox 9"/>
          <p:cNvSpPr txBox="1"/>
          <p:nvPr/>
        </p:nvSpPr>
        <p:spPr>
          <a:xfrm>
            <a:off x="8262055" y="3223816"/>
            <a:ext cx="2468176" cy="1769730"/>
          </a:xfrm>
          <a:prstGeom prst="rect">
            <a:avLst/>
          </a:prstGeom>
          <a:solidFill>
            <a:srgbClr val="107C10"/>
          </a:solidFill>
          <a:ln>
            <a:solidFill>
              <a:schemeClr val="accent4">
                <a:lumMod val="50000"/>
              </a:schemeClr>
            </a:solidFill>
          </a:ln>
        </p:spPr>
        <p:txBody>
          <a:bodyPr wrap="square" lIns="182828" tIns="146263" rIns="182828" bIns="146263" rtlCol="0" anchor="ctr" anchorCtr="0">
            <a:noAutofit/>
          </a:bodyPr>
          <a:lstStyle/>
          <a:p>
            <a:pPr algn="ctr" defTabSz="914049">
              <a:lnSpc>
                <a:spcPct val="90000"/>
              </a:lnSpc>
              <a:spcAft>
                <a:spcPts val="600"/>
              </a:spcAft>
            </a:pPr>
            <a:r>
              <a:rPr lang="en-US" sz="2745" kern="0">
                <a:gradFill>
                  <a:gsLst>
                    <a:gs pos="2917">
                      <a:srgbClr val="FFFFFF"/>
                    </a:gs>
                    <a:gs pos="30000">
                      <a:srgbClr val="FFFFFF"/>
                    </a:gs>
                  </a:gsLst>
                  <a:lin ang="5400000" scaled="0"/>
                </a:gradFill>
              </a:rPr>
              <a:t>Developer</a:t>
            </a:r>
          </a:p>
          <a:p>
            <a:pPr algn="ctr" defTabSz="914049">
              <a:lnSpc>
                <a:spcPct val="90000"/>
              </a:lnSpc>
              <a:spcAft>
                <a:spcPts val="600"/>
              </a:spcAft>
            </a:pPr>
            <a:r>
              <a:rPr lang="en-US" sz="1567" kern="0">
                <a:gradFill>
                  <a:gsLst>
                    <a:gs pos="2917">
                      <a:srgbClr val="FFFFFF"/>
                    </a:gs>
                    <a:gs pos="30000">
                      <a:srgbClr val="FFFFFF"/>
                    </a:gs>
                  </a:gsLst>
                  <a:lin ang="5400000" scaled="0"/>
                </a:gradFill>
              </a:rPr>
              <a:t>discover</a:t>
            </a:r>
          </a:p>
          <a:p>
            <a:pPr algn="ctr" defTabSz="914049">
              <a:lnSpc>
                <a:spcPct val="90000"/>
              </a:lnSpc>
              <a:spcAft>
                <a:spcPts val="600"/>
              </a:spcAft>
            </a:pPr>
            <a:r>
              <a:rPr lang="en-US" sz="1567" kern="0">
                <a:gradFill>
                  <a:gsLst>
                    <a:gs pos="2917">
                      <a:srgbClr val="FFFFFF"/>
                    </a:gs>
                    <a:gs pos="30000">
                      <a:srgbClr val="FFFFFF"/>
                    </a:gs>
                  </a:gsLst>
                  <a:lin ang="5400000" scaled="0"/>
                </a:gradFill>
              </a:rPr>
              <a:t>document</a:t>
            </a:r>
          </a:p>
          <a:p>
            <a:pPr algn="ctr" defTabSz="914049">
              <a:lnSpc>
                <a:spcPct val="90000"/>
              </a:lnSpc>
              <a:spcAft>
                <a:spcPts val="600"/>
              </a:spcAft>
            </a:pPr>
            <a:r>
              <a:rPr lang="en-US" sz="1567" kern="0">
                <a:gradFill>
                  <a:gsLst>
                    <a:gs pos="2917">
                      <a:srgbClr val="FFFFFF"/>
                    </a:gs>
                    <a:gs pos="30000">
                      <a:srgbClr val="FFFFFF"/>
                    </a:gs>
                  </a:gsLst>
                  <a:lin ang="5400000" scaled="0"/>
                </a:gradFill>
              </a:rPr>
              <a:t>on-board</a:t>
            </a:r>
          </a:p>
          <a:p>
            <a:pPr algn="ctr" defTabSz="914049">
              <a:lnSpc>
                <a:spcPct val="90000"/>
              </a:lnSpc>
              <a:spcAft>
                <a:spcPts val="600"/>
              </a:spcAft>
            </a:pPr>
            <a:r>
              <a:rPr lang="en-US" sz="1567" kern="0">
                <a:gradFill>
                  <a:gsLst>
                    <a:gs pos="2917">
                      <a:srgbClr val="FFFFFF"/>
                    </a:gs>
                    <a:gs pos="30000">
                      <a:srgbClr val="FFFFFF"/>
                    </a:gs>
                  </a:gsLst>
                  <a:lin ang="5400000" scaled="0"/>
                </a:gradFill>
              </a:rPr>
              <a:t>...</a:t>
            </a:r>
          </a:p>
        </p:txBody>
      </p:sp>
      <p:sp>
        <p:nvSpPr>
          <p:cNvPr id="5" name="Title 4"/>
          <p:cNvSpPr>
            <a:spLocks noGrp="1"/>
          </p:cNvSpPr>
          <p:nvPr>
            <p:ph type="title"/>
          </p:nvPr>
        </p:nvSpPr>
        <p:spPr>
          <a:xfrm>
            <a:off x="838200" y="365125"/>
            <a:ext cx="10515600" cy="951611"/>
          </a:xfrm>
        </p:spPr>
        <p:txBody>
          <a:bodyPr/>
          <a:lstStyle/>
          <a:p>
            <a:r>
              <a:rPr lang="en-US"/>
              <a:t>Azure API Management</a:t>
            </a:r>
          </a:p>
        </p:txBody>
      </p:sp>
      <p:sp>
        <p:nvSpPr>
          <p:cNvPr id="16" name="Rectangle 15"/>
          <p:cNvSpPr/>
          <p:nvPr/>
        </p:nvSpPr>
        <p:spPr>
          <a:xfrm>
            <a:off x="5765604" y="5507079"/>
            <a:ext cx="2311687" cy="1070506"/>
          </a:xfrm>
          <a:prstGeom prst="rect">
            <a:avLst/>
          </a:prstGeom>
          <a:solidFill>
            <a:schemeClr val="accent4">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192"/>
            <a:r>
              <a:rPr lang="en-US" kern="0">
                <a:solidFill>
                  <a:srgbClr val="FFFFFF"/>
                </a:solidFill>
              </a:rPr>
              <a:t>On-prem APIs</a:t>
            </a:r>
          </a:p>
        </p:txBody>
      </p:sp>
      <p:sp>
        <p:nvSpPr>
          <p:cNvPr id="17" name="Rectangle 16"/>
          <p:cNvSpPr/>
          <p:nvPr/>
        </p:nvSpPr>
        <p:spPr>
          <a:xfrm>
            <a:off x="8418545" y="5507079"/>
            <a:ext cx="2311687" cy="1070506"/>
          </a:xfrm>
          <a:prstGeom prst="rect">
            <a:avLst/>
          </a:prstGeom>
          <a:solidFill>
            <a:schemeClr val="accent4">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192"/>
            <a:r>
              <a:rPr lang="en-US" kern="0">
                <a:solidFill>
                  <a:srgbClr val="FFFFFF"/>
                </a:solidFill>
              </a:rPr>
              <a:t>3</a:t>
            </a:r>
            <a:r>
              <a:rPr lang="en-US" kern="0" baseline="30000">
                <a:solidFill>
                  <a:srgbClr val="FFFFFF"/>
                </a:solidFill>
              </a:rPr>
              <a:t>rd</a:t>
            </a:r>
            <a:r>
              <a:rPr lang="en-US" kern="0">
                <a:solidFill>
                  <a:srgbClr val="FFFFFF"/>
                </a:solidFill>
              </a:rPr>
              <a:t> party APIs</a:t>
            </a:r>
          </a:p>
        </p:txBody>
      </p:sp>
      <p:sp>
        <p:nvSpPr>
          <p:cNvPr id="21" name="TextBox 20"/>
          <p:cNvSpPr txBox="1"/>
          <p:nvPr/>
        </p:nvSpPr>
        <p:spPr>
          <a:xfrm>
            <a:off x="963030" y="2663935"/>
            <a:ext cx="3849194" cy="504987"/>
          </a:xfrm>
          <a:prstGeom prst="rect">
            <a:avLst/>
          </a:prstGeom>
          <a:noFill/>
        </p:spPr>
        <p:txBody>
          <a:bodyPr wrap="square" lIns="179234" tIns="143387" rIns="179234" bIns="143387" rtlCol="0">
            <a:spAutoFit/>
          </a:bodyPr>
          <a:lstStyle/>
          <a:p>
            <a:pPr defTabSz="914049"/>
            <a:r>
              <a:rPr lang="en-US" sz="1400" kern="0">
                <a:solidFill>
                  <a:srgbClr val="0078D7"/>
                </a:solidFill>
              </a:rPr>
              <a:t>AZURE API MANAGEMENT</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20" y="2701093"/>
            <a:ext cx="520056" cy="433849"/>
          </a:xfrm>
          <a:prstGeom prst="rect">
            <a:avLst/>
          </a:prstGeom>
        </p:spPr>
      </p:pic>
      <p:sp>
        <p:nvSpPr>
          <p:cNvPr id="24" name="Rectangle 23"/>
          <p:cNvSpPr/>
          <p:nvPr/>
        </p:nvSpPr>
        <p:spPr>
          <a:xfrm>
            <a:off x="459721" y="5507079"/>
            <a:ext cx="2311687" cy="1070506"/>
          </a:xfrm>
          <a:prstGeom prst="rect">
            <a:avLst/>
          </a:prstGeom>
          <a:solidFill>
            <a:schemeClr val="accent4">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192"/>
            <a:r>
              <a:rPr lang="en-US" kern="0">
                <a:solidFill>
                  <a:srgbClr val="FFFFFF"/>
                </a:solidFill>
              </a:rPr>
              <a:t>Custom APIs on Azure</a:t>
            </a:r>
          </a:p>
        </p:txBody>
      </p:sp>
      <p:sp>
        <p:nvSpPr>
          <p:cNvPr id="25" name="Rectangle 24"/>
          <p:cNvSpPr/>
          <p:nvPr/>
        </p:nvSpPr>
        <p:spPr>
          <a:xfrm>
            <a:off x="3112663" y="5507079"/>
            <a:ext cx="2311687" cy="1070506"/>
          </a:xfrm>
          <a:prstGeom prst="rect">
            <a:avLst/>
          </a:prstGeom>
          <a:solidFill>
            <a:schemeClr val="accent4">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192"/>
            <a:r>
              <a:rPr lang="en-US" kern="0">
                <a:solidFill>
                  <a:srgbClr val="FFFFFF"/>
                </a:solidFill>
              </a:rPr>
              <a:t>Azure APIs</a:t>
            </a:r>
          </a:p>
        </p:txBody>
      </p:sp>
      <p:sp>
        <p:nvSpPr>
          <p:cNvPr id="14" name="Rectangle 13"/>
          <p:cNvSpPr/>
          <p:nvPr/>
        </p:nvSpPr>
        <p:spPr>
          <a:xfrm>
            <a:off x="419451" y="1480872"/>
            <a:ext cx="10456805" cy="779127"/>
          </a:xfrm>
          <a:prstGeom prst="rect">
            <a:avLst/>
          </a:prstGeom>
          <a:solidFill>
            <a:schemeClr val="tx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192"/>
            <a:r>
              <a:rPr lang="en-US" kern="0">
                <a:solidFill>
                  <a:srgbClr val="FFFFFF"/>
                </a:solidFill>
              </a:rPr>
              <a:t>API consumers</a:t>
            </a:r>
          </a:p>
        </p:txBody>
      </p:sp>
    </p:spTree>
    <p:extLst>
      <p:ext uri="{BB962C8B-B14F-4D97-AF65-F5344CB8AC3E}">
        <p14:creationId xmlns:p14="http://schemas.microsoft.com/office/powerpoint/2010/main" val="2604639217"/>
      </p:ext>
    </p:extLst>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 y="1202508"/>
            <a:ext cx="12190271" cy="4021748"/>
          </a:xfrm>
          <a:prstGeom prst="rect">
            <a:avLst/>
          </a:prstGeom>
        </p:spPr>
      </p:pic>
      <p:sp>
        <p:nvSpPr>
          <p:cNvPr id="2" name="Title 1"/>
          <p:cNvSpPr>
            <a:spLocks noGrp="1"/>
          </p:cNvSpPr>
          <p:nvPr>
            <p:ph type="title"/>
          </p:nvPr>
        </p:nvSpPr>
        <p:spPr/>
        <p:txBody>
          <a:bodyPr/>
          <a:lstStyle/>
          <a:p>
            <a:r>
              <a:rPr lang="en-US"/>
              <a:t>Policy expressions</a:t>
            </a:r>
          </a:p>
        </p:txBody>
      </p:sp>
      <p:sp>
        <p:nvSpPr>
          <p:cNvPr id="11" name="Right Arrow 10"/>
          <p:cNvSpPr/>
          <p:nvPr/>
        </p:nvSpPr>
        <p:spPr bwMode="auto">
          <a:xfrm>
            <a:off x="327172" y="1811686"/>
            <a:ext cx="504424" cy="48456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Right Arrow 19"/>
          <p:cNvSpPr/>
          <p:nvPr/>
        </p:nvSpPr>
        <p:spPr bwMode="auto">
          <a:xfrm>
            <a:off x="665052" y="2264465"/>
            <a:ext cx="504424" cy="48456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Right Arrow 20"/>
          <p:cNvSpPr/>
          <p:nvPr/>
        </p:nvSpPr>
        <p:spPr bwMode="auto">
          <a:xfrm>
            <a:off x="1051238" y="2936379"/>
            <a:ext cx="504424" cy="48456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Right Arrow 21"/>
          <p:cNvSpPr/>
          <p:nvPr/>
        </p:nvSpPr>
        <p:spPr bwMode="auto">
          <a:xfrm>
            <a:off x="1074381" y="3178663"/>
            <a:ext cx="504424" cy="48456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Right Arrow 22"/>
          <p:cNvSpPr/>
          <p:nvPr/>
        </p:nvSpPr>
        <p:spPr bwMode="auto">
          <a:xfrm rot="16200000">
            <a:off x="4941119" y="3635643"/>
            <a:ext cx="504424" cy="48456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550723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20" grpId="0" animBg="1"/>
      <p:bldP spid="20" grpId="1" animBg="1"/>
      <p:bldP spid="21" grpId="0" animBg="1"/>
      <p:bldP spid="21" grpId="1" animBg="1"/>
      <p:bldP spid="22" grpId="0" animBg="1"/>
      <p:bldP spid="22" grpId="1" animBg="1"/>
      <p:bldP spid="2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08D4-541E-4B50-AB02-FFE9DC035103}"/>
              </a:ext>
            </a:extLst>
          </p:cNvPr>
          <p:cNvSpPr>
            <a:spLocks noGrp="1"/>
          </p:cNvSpPr>
          <p:nvPr>
            <p:ph type="title"/>
          </p:nvPr>
        </p:nvSpPr>
        <p:spPr/>
        <p:txBody>
          <a:bodyPr/>
          <a:lstStyle/>
          <a:p>
            <a:r>
              <a:rPr lang="en-US"/>
              <a:t>Policy Expressions - Samples</a:t>
            </a:r>
            <a:endParaRPr lang="es-CO"/>
          </a:p>
        </p:txBody>
      </p:sp>
      <p:sp>
        <p:nvSpPr>
          <p:cNvPr id="3" name="Slide Number Placeholder 2">
            <a:extLst>
              <a:ext uri="{FF2B5EF4-FFF2-40B4-BE49-F238E27FC236}">
                <a16:creationId xmlns:a16="http://schemas.microsoft.com/office/drawing/2014/main" id="{0D0A3D7B-8897-4186-B87D-486B68BA48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D9FE8737-F8B1-410A-BA72-137AAE6C4155}"/>
              </a:ext>
            </a:extLst>
          </p:cNvPr>
          <p:cNvSpPr>
            <a:spLocks noGrp="1"/>
          </p:cNvSpPr>
          <p:nvPr>
            <p:ph type="body" sz="quarter" idx="13"/>
          </p:nvPr>
        </p:nvSpPr>
        <p:spPr/>
        <p:txBody>
          <a:bodyPr>
            <a:normAutofit fontScale="62500" lnSpcReduction="20000"/>
          </a:bodyPr>
          <a:lstStyle/>
          <a:p>
            <a:pPr marL="0" indent="0">
              <a:buNone/>
            </a:pPr>
            <a:r>
              <a:rPr lang="es-CO" sz="4300">
                <a:latin typeface="Consolas" panose="020B0609020204030204" pitchFamily="49" charset="0"/>
              </a:rPr>
              <a:t>@(true)</a:t>
            </a:r>
          </a:p>
          <a:p>
            <a:pPr marL="0" indent="0">
              <a:buNone/>
            </a:pPr>
            <a:endParaRPr lang="es-CO" sz="4300">
              <a:latin typeface="Consolas" panose="020B0609020204030204" pitchFamily="49" charset="0"/>
            </a:endParaRPr>
          </a:p>
          <a:p>
            <a:pPr marL="0" indent="0">
              <a:buNone/>
            </a:pPr>
            <a:r>
              <a:rPr lang="es-CO" sz="4300">
                <a:latin typeface="Consolas" panose="020B0609020204030204" pitchFamily="49" charset="0"/>
              </a:rPr>
              <a:t>@((1+1).</a:t>
            </a:r>
            <a:r>
              <a:rPr lang="es-CO" sz="4300" err="1">
                <a:latin typeface="Consolas" panose="020B0609020204030204" pitchFamily="49" charset="0"/>
              </a:rPr>
              <a:t>ToString</a:t>
            </a:r>
            <a:r>
              <a:rPr lang="es-CO" sz="4300">
                <a:latin typeface="Consolas" panose="020B0609020204030204" pitchFamily="49" charset="0"/>
              </a:rPr>
              <a:t>())</a:t>
            </a:r>
          </a:p>
          <a:p>
            <a:pPr marL="0" indent="0">
              <a:buNone/>
            </a:pPr>
            <a:endParaRPr lang="es-CO" sz="4300">
              <a:latin typeface="Consolas" panose="020B0609020204030204" pitchFamily="49" charset="0"/>
            </a:endParaRPr>
          </a:p>
          <a:p>
            <a:pPr marL="0" indent="0">
              <a:buNone/>
            </a:pPr>
            <a:r>
              <a:rPr lang="es-CO" sz="4300">
                <a:latin typeface="Consolas" panose="020B0609020204030204" pitchFamily="49" charset="0"/>
              </a:rPr>
              <a:t>@("Hi </a:t>
            </a:r>
            <a:r>
              <a:rPr lang="es-CO" sz="4300" err="1">
                <a:latin typeface="Consolas" panose="020B0609020204030204" pitchFamily="49" charset="0"/>
              </a:rPr>
              <a:t>There</a:t>
            </a:r>
            <a:r>
              <a:rPr lang="es-CO" sz="4300">
                <a:latin typeface="Consolas" panose="020B0609020204030204" pitchFamily="49" charset="0"/>
              </a:rPr>
              <a:t>".</a:t>
            </a:r>
            <a:r>
              <a:rPr lang="es-CO" sz="4300" err="1">
                <a:latin typeface="Consolas" panose="020B0609020204030204" pitchFamily="49" charset="0"/>
              </a:rPr>
              <a:t>Length</a:t>
            </a:r>
            <a:r>
              <a:rPr lang="es-CO" sz="4300">
                <a:latin typeface="Consolas" panose="020B0609020204030204" pitchFamily="49" charset="0"/>
              </a:rPr>
              <a:t>)</a:t>
            </a:r>
          </a:p>
          <a:p>
            <a:pPr marL="0" indent="0">
              <a:buNone/>
            </a:pPr>
            <a:endParaRPr lang="es-CO" sz="4300">
              <a:latin typeface="Consolas" panose="020B0609020204030204" pitchFamily="49" charset="0"/>
            </a:endParaRPr>
          </a:p>
          <a:p>
            <a:pPr marL="0" indent="0">
              <a:buNone/>
            </a:pPr>
            <a:r>
              <a:rPr lang="es-CO" sz="4300">
                <a:latin typeface="Consolas" panose="020B0609020204030204" pitchFamily="49" charset="0"/>
              </a:rPr>
              <a:t>@(</a:t>
            </a:r>
            <a:r>
              <a:rPr lang="es-CO" sz="4300" err="1">
                <a:latin typeface="Consolas" panose="020B0609020204030204" pitchFamily="49" charset="0"/>
              </a:rPr>
              <a:t>Regex.Match</a:t>
            </a:r>
            <a:r>
              <a:rPr lang="es-CO" sz="4300">
                <a:latin typeface="Consolas" panose="020B0609020204030204" pitchFamily="49" charset="0"/>
              </a:rPr>
              <a:t>(</a:t>
            </a:r>
            <a:r>
              <a:rPr lang="es-CO" sz="4300" err="1">
                <a:latin typeface="Consolas" panose="020B0609020204030204" pitchFamily="49" charset="0"/>
              </a:rPr>
              <a:t>context.Response.Headers.GetValueOrDefault</a:t>
            </a:r>
            <a:r>
              <a:rPr lang="es-CO" sz="4300">
                <a:latin typeface="Consolas" panose="020B0609020204030204" pitchFamily="49" charset="0"/>
              </a:rPr>
              <a:t>("Cache-Control",""), @"</a:t>
            </a:r>
            <a:r>
              <a:rPr lang="es-CO" sz="4300" err="1">
                <a:latin typeface="Consolas" panose="020B0609020204030204" pitchFamily="49" charset="0"/>
              </a:rPr>
              <a:t>max-age</a:t>
            </a:r>
            <a:r>
              <a:rPr lang="es-CO" sz="4300">
                <a:latin typeface="Consolas" panose="020B0609020204030204" pitchFamily="49" charset="0"/>
              </a:rPr>
              <a:t>=(?&lt;</a:t>
            </a:r>
            <a:r>
              <a:rPr lang="es-CO" sz="4300" err="1">
                <a:latin typeface="Consolas" panose="020B0609020204030204" pitchFamily="49" charset="0"/>
              </a:rPr>
              <a:t>maxAge</a:t>
            </a:r>
            <a:r>
              <a:rPr lang="es-CO" sz="4300">
                <a:latin typeface="Consolas" panose="020B0609020204030204" pitchFamily="49" charset="0"/>
              </a:rPr>
              <a:t>&gt;\d+)").</a:t>
            </a:r>
            <a:r>
              <a:rPr lang="es-CO" sz="4300" err="1">
                <a:latin typeface="Consolas" panose="020B0609020204030204" pitchFamily="49" charset="0"/>
              </a:rPr>
              <a:t>Groups</a:t>
            </a:r>
            <a:r>
              <a:rPr lang="es-CO" sz="4300">
                <a:latin typeface="Consolas" panose="020B0609020204030204" pitchFamily="49" charset="0"/>
              </a:rPr>
              <a:t>["</a:t>
            </a:r>
            <a:r>
              <a:rPr lang="es-CO" sz="4300" err="1">
                <a:latin typeface="Consolas" panose="020B0609020204030204" pitchFamily="49" charset="0"/>
              </a:rPr>
              <a:t>maxAge</a:t>
            </a:r>
            <a:r>
              <a:rPr lang="es-CO" sz="4300">
                <a:latin typeface="Consolas" panose="020B0609020204030204" pitchFamily="49" charset="0"/>
              </a:rPr>
              <a:t>"]?.</a:t>
            </a:r>
            <a:r>
              <a:rPr lang="es-CO" sz="4300" err="1">
                <a:latin typeface="Consolas" panose="020B0609020204030204" pitchFamily="49" charset="0"/>
              </a:rPr>
              <a:t>Value</a:t>
            </a:r>
            <a:r>
              <a:rPr lang="es-CO" sz="4300">
                <a:latin typeface="Consolas" panose="020B0609020204030204" pitchFamily="49" charset="0"/>
              </a:rPr>
              <a:t>) </a:t>
            </a:r>
          </a:p>
          <a:p>
            <a:pPr marL="0" indent="0">
              <a:buNone/>
            </a:pPr>
            <a:endParaRPr lang="es-CO" sz="4300">
              <a:latin typeface="Consolas" panose="020B0609020204030204" pitchFamily="49" charset="0"/>
            </a:endParaRPr>
          </a:p>
          <a:p>
            <a:pPr marL="0" indent="0">
              <a:buNone/>
            </a:pPr>
            <a:r>
              <a:rPr lang="es-CO" sz="4300">
                <a:latin typeface="Consolas" panose="020B0609020204030204" pitchFamily="49" charset="0"/>
              </a:rPr>
              <a:t>@(</a:t>
            </a:r>
            <a:r>
              <a:rPr lang="es-CO" sz="4300" err="1">
                <a:latin typeface="Consolas" panose="020B0609020204030204" pitchFamily="49" charset="0"/>
              </a:rPr>
              <a:t>context.Variables.ContainsKey</a:t>
            </a:r>
            <a:r>
              <a:rPr lang="es-CO" sz="4300">
                <a:latin typeface="Consolas" panose="020B0609020204030204" pitchFamily="49" charset="0"/>
              </a:rPr>
              <a:t>("</a:t>
            </a:r>
            <a:r>
              <a:rPr lang="es-CO" sz="4300" err="1">
                <a:latin typeface="Consolas" panose="020B0609020204030204" pitchFamily="49" charset="0"/>
              </a:rPr>
              <a:t>maxAge</a:t>
            </a:r>
            <a:r>
              <a:rPr lang="es-CO" sz="4300">
                <a:latin typeface="Consolas" panose="020B0609020204030204" pitchFamily="49" charset="0"/>
              </a:rPr>
              <a:t>") ? </a:t>
            </a:r>
            <a:r>
              <a:rPr lang="es-CO" sz="4300" err="1">
                <a:latin typeface="Consolas" panose="020B0609020204030204" pitchFamily="49" charset="0"/>
              </a:rPr>
              <a:t>int.Parse</a:t>
            </a:r>
            <a:r>
              <a:rPr lang="es-CO" sz="4300">
                <a:latin typeface="Consolas" panose="020B0609020204030204" pitchFamily="49" charset="0"/>
              </a:rPr>
              <a:t>((</a:t>
            </a:r>
            <a:r>
              <a:rPr lang="es-CO" sz="4300" err="1">
                <a:latin typeface="Consolas" panose="020B0609020204030204" pitchFamily="49" charset="0"/>
              </a:rPr>
              <a:t>string</a:t>
            </a:r>
            <a:r>
              <a:rPr lang="es-CO" sz="4300">
                <a:latin typeface="Consolas" panose="020B0609020204030204" pitchFamily="49" charset="0"/>
              </a:rPr>
              <a:t>)</a:t>
            </a:r>
            <a:r>
              <a:rPr lang="es-CO" sz="4300" err="1">
                <a:latin typeface="Consolas" panose="020B0609020204030204" pitchFamily="49" charset="0"/>
              </a:rPr>
              <a:t>context.Variables</a:t>
            </a:r>
            <a:r>
              <a:rPr lang="es-CO" sz="4300">
                <a:latin typeface="Consolas" panose="020B0609020204030204" pitchFamily="49" charset="0"/>
              </a:rPr>
              <a:t>["</a:t>
            </a:r>
            <a:r>
              <a:rPr lang="es-CO" sz="4300" err="1">
                <a:latin typeface="Consolas" panose="020B0609020204030204" pitchFamily="49" charset="0"/>
              </a:rPr>
              <a:t>maxAge</a:t>
            </a:r>
            <a:r>
              <a:rPr lang="es-CO" sz="4300">
                <a:latin typeface="Consolas" panose="020B0609020204030204" pitchFamily="49" charset="0"/>
              </a:rPr>
              <a:t>"]) : 3600) </a:t>
            </a:r>
          </a:p>
          <a:p>
            <a:pPr marL="0" indent="0">
              <a:buNone/>
            </a:pPr>
            <a:endParaRPr lang="es-CO">
              <a:latin typeface="Consolas" panose="020B0609020204030204" pitchFamily="49" charset="0"/>
            </a:endParaRPr>
          </a:p>
        </p:txBody>
      </p:sp>
    </p:spTree>
    <p:extLst>
      <p:ext uri="{BB962C8B-B14F-4D97-AF65-F5344CB8AC3E}">
        <p14:creationId xmlns:p14="http://schemas.microsoft.com/office/powerpoint/2010/main" val="3538595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08D4-541E-4B50-AB02-FFE9DC035103}"/>
              </a:ext>
            </a:extLst>
          </p:cNvPr>
          <p:cNvSpPr>
            <a:spLocks noGrp="1"/>
          </p:cNvSpPr>
          <p:nvPr>
            <p:ph type="title"/>
          </p:nvPr>
        </p:nvSpPr>
        <p:spPr/>
        <p:txBody>
          <a:bodyPr/>
          <a:lstStyle/>
          <a:p>
            <a:r>
              <a:rPr lang="en-US"/>
              <a:t>Policy Expressions - Samples</a:t>
            </a:r>
            <a:endParaRPr lang="es-CO"/>
          </a:p>
        </p:txBody>
      </p:sp>
      <p:sp>
        <p:nvSpPr>
          <p:cNvPr id="3" name="Slide Number Placeholder 2">
            <a:extLst>
              <a:ext uri="{FF2B5EF4-FFF2-40B4-BE49-F238E27FC236}">
                <a16:creationId xmlns:a16="http://schemas.microsoft.com/office/drawing/2014/main" id="{0D0A3D7B-8897-4186-B87D-486B68BA48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D9FE8737-F8B1-410A-BA72-137AAE6C4155}"/>
              </a:ext>
            </a:extLst>
          </p:cNvPr>
          <p:cNvSpPr>
            <a:spLocks noGrp="1"/>
          </p:cNvSpPr>
          <p:nvPr>
            <p:ph type="body" sz="quarter" idx="13"/>
          </p:nvPr>
        </p:nvSpPr>
        <p:spPr/>
        <p:txBody>
          <a:bodyPr>
            <a:normAutofit fontScale="47500" lnSpcReduction="20000"/>
          </a:bodyPr>
          <a:lstStyle/>
          <a:p>
            <a:pPr marL="0" indent="0">
              <a:buNone/>
            </a:pPr>
            <a:r>
              <a:rPr lang="es-CO" sz="4300">
                <a:latin typeface="Consolas" panose="020B0609020204030204" pitchFamily="49" charset="0"/>
              </a:rPr>
              <a:t>@{</a:t>
            </a:r>
          </a:p>
          <a:p>
            <a:pPr marL="0" indent="0">
              <a:buNone/>
            </a:pPr>
            <a:r>
              <a:rPr lang="es-CO" sz="4300">
                <a:latin typeface="Consolas" panose="020B0609020204030204" pitchFamily="49" charset="0"/>
              </a:rPr>
              <a:t>  </a:t>
            </a:r>
            <a:r>
              <a:rPr lang="es-CO" sz="4300" err="1">
                <a:latin typeface="Consolas" panose="020B0609020204030204" pitchFamily="49" charset="0"/>
              </a:rPr>
              <a:t>string</a:t>
            </a:r>
            <a:r>
              <a:rPr lang="es-CO" sz="4300">
                <a:latin typeface="Consolas" panose="020B0609020204030204" pitchFamily="49" charset="0"/>
              </a:rPr>
              <a:t> </a:t>
            </a:r>
            <a:r>
              <a:rPr lang="es-CO" sz="4300" err="1">
                <a:latin typeface="Consolas" panose="020B0609020204030204" pitchFamily="49" charset="0"/>
              </a:rPr>
              <a:t>value</a:t>
            </a:r>
            <a:r>
              <a:rPr lang="es-CO" sz="4300">
                <a:latin typeface="Consolas" panose="020B0609020204030204" pitchFamily="49" charset="0"/>
              </a:rPr>
              <a:t>;</a:t>
            </a:r>
          </a:p>
          <a:p>
            <a:pPr marL="0" indent="0">
              <a:buNone/>
            </a:pPr>
            <a:r>
              <a:rPr lang="es-CO" sz="4300">
                <a:latin typeface="Consolas" panose="020B0609020204030204" pitchFamily="49" charset="0"/>
              </a:rPr>
              <a:t>  </a:t>
            </a:r>
            <a:r>
              <a:rPr lang="es-CO" sz="4300" err="1">
                <a:latin typeface="Consolas" panose="020B0609020204030204" pitchFamily="49" charset="0"/>
              </a:rPr>
              <a:t>if</a:t>
            </a:r>
            <a:r>
              <a:rPr lang="es-CO" sz="4300">
                <a:latin typeface="Consolas" panose="020B0609020204030204" pitchFamily="49" charset="0"/>
              </a:rPr>
              <a:t> (</a:t>
            </a:r>
            <a:r>
              <a:rPr lang="es-CO" sz="4300" err="1">
                <a:latin typeface="Consolas" panose="020B0609020204030204" pitchFamily="49" charset="0"/>
              </a:rPr>
              <a:t>context.Request.Headers.TryGetValue</a:t>
            </a:r>
            <a:r>
              <a:rPr lang="es-CO" sz="4300">
                <a:latin typeface="Consolas" panose="020B0609020204030204" pitchFamily="49" charset="0"/>
              </a:rPr>
              <a:t>("</a:t>
            </a:r>
            <a:r>
              <a:rPr lang="es-CO" sz="4300" err="1">
                <a:latin typeface="Consolas" panose="020B0609020204030204" pitchFamily="49" charset="0"/>
              </a:rPr>
              <a:t>Authorization</a:t>
            </a:r>
            <a:r>
              <a:rPr lang="es-CO" sz="4300">
                <a:latin typeface="Consolas" panose="020B0609020204030204" pitchFamily="49" charset="0"/>
              </a:rPr>
              <a:t>", </a:t>
            </a:r>
            <a:r>
              <a:rPr lang="es-CO" sz="4300" err="1">
                <a:latin typeface="Consolas" panose="020B0609020204030204" pitchFamily="49" charset="0"/>
              </a:rPr>
              <a:t>out</a:t>
            </a:r>
            <a:r>
              <a:rPr lang="es-CO" sz="4300">
                <a:latin typeface="Consolas" panose="020B0609020204030204" pitchFamily="49" charset="0"/>
              </a:rPr>
              <a:t> </a:t>
            </a:r>
            <a:r>
              <a:rPr lang="es-CO" sz="4300" err="1">
                <a:latin typeface="Consolas" panose="020B0609020204030204" pitchFamily="49" charset="0"/>
              </a:rPr>
              <a:t>value</a:t>
            </a:r>
            <a:r>
              <a:rPr lang="es-CO" sz="4300">
                <a:latin typeface="Consolas" panose="020B0609020204030204" pitchFamily="49" charset="0"/>
              </a:rPr>
              <a:t>))</a:t>
            </a:r>
          </a:p>
          <a:p>
            <a:pPr marL="0" indent="0">
              <a:buNone/>
            </a:pPr>
            <a:r>
              <a:rPr lang="es-CO" sz="4300">
                <a:latin typeface="Consolas" panose="020B0609020204030204" pitchFamily="49" charset="0"/>
              </a:rPr>
              <a:t>  {</a:t>
            </a:r>
          </a:p>
          <a:p>
            <a:pPr marL="0" indent="0">
              <a:buNone/>
            </a:pPr>
            <a:r>
              <a:rPr lang="es-CO" sz="4300">
                <a:latin typeface="Consolas" panose="020B0609020204030204" pitchFamily="49" charset="0"/>
              </a:rPr>
              <a:t>    </a:t>
            </a:r>
            <a:r>
              <a:rPr lang="es-CO" sz="4300" err="1">
                <a:latin typeface="Consolas" panose="020B0609020204030204" pitchFamily="49" charset="0"/>
              </a:rPr>
              <a:t>return</a:t>
            </a:r>
            <a:r>
              <a:rPr lang="es-CO" sz="4300">
                <a:latin typeface="Consolas" panose="020B0609020204030204" pitchFamily="49" charset="0"/>
              </a:rPr>
              <a:t> Encoding.UTF8.GetString(Convert.FromBase64String(</a:t>
            </a:r>
            <a:r>
              <a:rPr lang="es-CO" sz="4300" err="1">
                <a:latin typeface="Consolas" panose="020B0609020204030204" pitchFamily="49" charset="0"/>
              </a:rPr>
              <a:t>value</a:t>
            </a:r>
            <a:r>
              <a:rPr lang="es-CO" sz="4300">
                <a:latin typeface="Consolas" panose="020B0609020204030204" pitchFamily="49" charset="0"/>
              </a:rPr>
              <a:t>));</a:t>
            </a:r>
          </a:p>
          <a:p>
            <a:pPr marL="0" indent="0">
              <a:buNone/>
            </a:pPr>
            <a:r>
              <a:rPr lang="es-CO" sz="4300">
                <a:latin typeface="Consolas" panose="020B0609020204030204" pitchFamily="49" charset="0"/>
              </a:rPr>
              <a:t>  }</a:t>
            </a:r>
          </a:p>
          <a:p>
            <a:pPr marL="0" indent="0">
              <a:buNone/>
            </a:pPr>
            <a:r>
              <a:rPr lang="es-CO" sz="4300">
                <a:latin typeface="Consolas" panose="020B0609020204030204" pitchFamily="49" charset="0"/>
              </a:rPr>
              <a:t>  </a:t>
            </a:r>
            <a:r>
              <a:rPr lang="es-CO" sz="4300" err="1">
                <a:latin typeface="Consolas" panose="020B0609020204030204" pitchFamily="49" charset="0"/>
              </a:rPr>
              <a:t>else</a:t>
            </a:r>
            <a:endParaRPr lang="es-CO" sz="4300">
              <a:latin typeface="Consolas" panose="020B0609020204030204" pitchFamily="49" charset="0"/>
            </a:endParaRPr>
          </a:p>
          <a:p>
            <a:pPr marL="0" indent="0">
              <a:buNone/>
            </a:pPr>
            <a:r>
              <a:rPr lang="es-CO" sz="4300">
                <a:latin typeface="Consolas" panose="020B0609020204030204" pitchFamily="49" charset="0"/>
              </a:rPr>
              <a:t>  {</a:t>
            </a:r>
          </a:p>
          <a:p>
            <a:pPr marL="0" indent="0">
              <a:buNone/>
            </a:pPr>
            <a:r>
              <a:rPr lang="es-CO" sz="4300">
                <a:latin typeface="Consolas" panose="020B0609020204030204" pitchFamily="49" charset="0"/>
              </a:rPr>
              <a:t>    </a:t>
            </a:r>
            <a:r>
              <a:rPr lang="es-CO" sz="4300" err="1">
                <a:latin typeface="Consolas" panose="020B0609020204030204" pitchFamily="49" charset="0"/>
              </a:rPr>
              <a:t>return</a:t>
            </a:r>
            <a:r>
              <a:rPr lang="es-CO" sz="4300">
                <a:latin typeface="Consolas" panose="020B0609020204030204" pitchFamily="49" charset="0"/>
              </a:rPr>
              <a:t> </a:t>
            </a:r>
            <a:r>
              <a:rPr lang="es-CO" sz="4300" err="1">
                <a:latin typeface="Consolas" panose="020B0609020204030204" pitchFamily="49" charset="0"/>
              </a:rPr>
              <a:t>null</a:t>
            </a:r>
            <a:r>
              <a:rPr lang="es-CO" sz="4300">
                <a:latin typeface="Consolas" panose="020B0609020204030204" pitchFamily="49" charset="0"/>
              </a:rPr>
              <a:t>;</a:t>
            </a:r>
          </a:p>
          <a:p>
            <a:pPr marL="0" indent="0">
              <a:buNone/>
            </a:pPr>
            <a:r>
              <a:rPr lang="es-CO" sz="4300">
                <a:latin typeface="Consolas" panose="020B0609020204030204" pitchFamily="49" charset="0"/>
              </a:rPr>
              <a:t>  }</a:t>
            </a:r>
          </a:p>
          <a:p>
            <a:pPr marL="0" indent="0">
              <a:buNone/>
            </a:pPr>
            <a:r>
              <a:rPr lang="es-CO" sz="4300">
                <a:latin typeface="Consolas" panose="020B0609020204030204" pitchFamily="49" charset="0"/>
              </a:rPr>
              <a:t>} </a:t>
            </a:r>
          </a:p>
          <a:p>
            <a:pPr marL="0" indent="0">
              <a:buNone/>
            </a:pPr>
            <a:endParaRPr lang="es-CO"/>
          </a:p>
        </p:txBody>
      </p:sp>
    </p:spTree>
    <p:extLst>
      <p:ext uri="{BB962C8B-B14F-4D97-AF65-F5344CB8AC3E}">
        <p14:creationId xmlns:p14="http://schemas.microsoft.com/office/powerpoint/2010/main" val="5430648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Module 05: Security</a:t>
            </a:r>
          </a:p>
        </p:txBody>
      </p:sp>
      <p:sp>
        <p:nvSpPr>
          <p:cNvPr id="2" name="Text Placeholder 1"/>
          <p:cNvSpPr>
            <a:spLocks noGrp="1"/>
          </p:cNvSpPr>
          <p:nvPr>
            <p:ph type="body" sz="quarter" idx="12"/>
          </p:nvPr>
        </p:nvSpPr>
        <p:spPr/>
        <p:txBody>
          <a:bodyPr/>
          <a:lstStyle/>
          <a:p>
            <a:endParaRPr lang="fr-FR"/>
          </a:p>
        </p:txBody>
      </p:sp>
      <p:sp>
        <p:nvSpPr>
          <p:cNvPr id="3" name="Text Placeholder 2"/>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38710988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84B54-2358-42E9-AF45-078D2EF85F2B}"/>
              </a:ext>
            </a:extLst>
          </p:cNvPr>
          <p:cNvSpPr>
            <a:spLocks noGrp="1"/>
          </p:cNvSpPr>
          <p:nvPr>
            <p:ph type="title"/>
          </p:nvPr>
        </p:nvSpPr>
        <p:spPr/>
        <p:txBody>
          <a:bodyPr/>
          <a:lstStyle/>
          <a:p>
            <a:r>
              <a:rPr lang="en-US"/>
              <a:t>Developer Portal - Authentication</a:t>
            </a:r>
            <a:endParaRPr lang="es-CO"/>
          </a:p>
        </p:txBody>
      </p:sp>
      <p:sp>
        <p:nvSpPr>
          <p:cNvPr id="3" name="Slide Number Placeholder 2">
            <a:extLst>
              <a:ext uri="{FF2B5EF4-FFF2-40B4-BE49-F238E27FC236}">
                <a16:creationId xmlns:a16="http://schemas.microsoft.com/office/drawing/2014/main" id="{6ABC1531-37BB-4CC7-9014-AECC2634C96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123A6567-1337-4CCA-A2C5-78191C2FA3E7}"/>
              </a:ext>
            </a:extLst>
          </p:cNvPr>
          <p:cNvSpPr>
            <a:spLocks noGrp="1"/>
          </p:cNvSpPr>
          <p:nvPr>
            <p:ph type="body" sz="quarter" idx="13"/>
          </p:nvPr>
        </p:nvSpPr>
        <p:spPr/>
        <p:txBody>
          <a:bodyPr/>
          <a:lstStyle/>
          <a:p>
            <a:r>
              <a:rPr lang="en-US"/>
              <a:t>Username &amp; Password by default</a:t>
            </a:r>
          </a:p>
          <a:p>
            <a:r>
              <a:rPr lang="en-US"/>
              <a:t>Multiple identity providers supported</a:t>
            </a:r>
          </a:p>
          <a:p>
            <a:r>
              <a:rPr lang="en-US"/>
              <a:t>Supports on-boarding process</a:t>
            </a:r>
          </a:p>
          <a:p>
            <a:pPr lvl="1"/>
            <a:r>
              <a:rPr lang="en-US"/>
              <a:t>New user sign-up</a:t>
            </a:r>
          </a:p>
          <a:p>
            <a:pPr lvl="1"/>
            <a:r>
              <a:rPr lang="en-US"/>
              <a:t>Can present legal terms on sign-up</a:t>
            </a:r>
          </a:p>
          <a:p>
            <a:endParaRPr lang="es-CO"/>
          </a:p>
        </p:txBody>
      </p:sp>
      <p:pic>
        <p:nvPicPr>
          <p:cNvPr id="5" name="Picture 4">
            <a:extLst>
              <a:ext uri="{FF2B5EF4-FFF2-40B4-BE49-F238E27FC236}">
                <a16:creationId xmlns:a16="http://schemas.microsoft.com/office/drawing/2014/main" id="{38C75777-0C74-43D1-AE33-0E4DDAEA1FF4}"/>
              </a:ext>
            </a:extLst>
          </p:cNvPr>
          <p:cNvPicPr>
            <a:picLocks noChangeAspect="1"/>
          </p:cNvPicPr>
          <p:nvPr/>
        </p:nvPicPr>
        <p:blipFill>
          <a:blip r:embed="rId3"/>
          <a:stretch>
            <a:fillRect/>
          </a:stretch>
        </p:blipFill>
        <p:spPr>
          <a:xfrm>
            <a:off x="8180809" y="987552"/>
            <a:ext cx="2352675" cy="2828925"/>
          </a:xfrm>
          <a:prstGeom prst="rect">
            <a:avLst/>
          </a:prstGeom>
        </p:spPr>
      </p:pic>
    </p:spTree>
    <p:extLst>
      <p:ext uri="{BB962C8B-B14F-4D97-AF65-F5344CB8AC3E}">
        <p14:creationId xmlns:p14="http://schemas.microsoft.com/office/powerpoint/2010/main" val="25819287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B431-A2A5-446A-A36F-78CA07D9555E}"/>
              </a:ext>
            </a:extLst>
          </p:cNvPr>
          <p:cNvSpPr>
            <a:spLocks noGrp="1"/>
          </p:cNvSpPr>
          <p:nvPr>
            <p:ph type="title"/>
          </p:nvPr>
        </p:nvSpPr>
        <p:spPr/>
        <p:txBody>
          <a:bodyPr/>
          <a:lstStyle/>
          <a:p>
            <a:r>
              <a:rPr lang="en-US"/>
              <a:t>Securing API Gateway – Backend Communication</a:t>
            </a:r>
            <a:endParaRPr lang="es-CO"/>
          </a:p>
        </p:txBody>
      </p:sp>
      <p:sp>
        <p:nvSpPr>
          <p:cNvPr id="3" name="Slide Number Placeholder 2">
            <a:extLst>
              <a:ext uri="{FF2B5EF4-FFF2-40B4-BE49-F238E27FC236}">
                <a16:creationId xmlns:a16="http://schemas.microsoft.com/office/drawing/2014/main" id="{68FA995C-26E1-4EF6-A1B7-12E4D2132D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38DA7E9D-BF4C-434F-B16D-DAB2A153011A}"/>
              </a:ext>
            </a:extLst>
          </p:cNvPr>
          <p:cNvSpPr>
            <a:spLocks noGrp="1"/>
          </p:cNvSpPr>
          <p:nvPr>
            <p:ph type="body" sz="quarter" idx="13"/>
          </p:nvPr>
        </p:nvSpPr>
        <p:spPr/>
        <p:txBody>
          <a:bodyPr/>
          <a:lstStyle/>
          <a:p>
            <a:r>
              <a:rPr lang="en-US"/>
              <a:t>Ensures API only callable through API Management</a:t>
            </a:r>
          </a:p>
          <a:p>
            <a:pPr lvl="1"/>
            <a:r>
              <a:rPr lang="en-US"/>
              <a:t>Or from a valid client</a:t>
            </a:r>
          </a:p>
          <a:p>
            <a:r>
              <a:rPr lang="en-US"/>
              <a:t>Options:</a:t>
            </a:r>
          </a:p>
          <a:p>
            <a:pPr lvl="1"/>
            <a:r>
              <a:rPr lang="en-US"/>
              <a:t>TLS Mutual Authentication*</a:t>
            </a:r>
          </a:p>
          <a:p>
            <a:pPr lvl="1"/>
            <a:r>
              <a:rPr lang="en-US"/>
              <a:t>Basic Authentication*</a:t>
            </a:r>
          </a:p>
          <a:p>
            <a:pPr lvl="1"/>
            <a:r>
              <a:rPr lang="en-US"/>
              <a:t>IP Restrictions</a:t>
            </a:r>
          </a:p>
          <a:p>
            <a:pPr marL="0" indent="0">
              <a:buNone/>
            </a:pPr>
            <a:endParaRPr lang="en-US"/>
          </a:p>
          <a:p>
            <a:pPr marL="0" indent="0">
              <a:buNone/>
            </a:pPr>
            <a:r>
              <a:rPr lang="en-US"/>
              <a:t>* Uses policies</a:t>
            </a:r>
          </a:p>
          <a:p>
            <a:pPr lvl="1"/>
            <a:endParaRPr lang="en-US"/>
          </a:p>
        </p:txBody>
      </p:sp>
    </p:spTree>
    <p:extLst>
      <p:ext uri="{BB962C8B-B14F-4D97-AF65-F5344CB8AC3E}">
        <p14:creationId xmlns:p14="http://schemas.microsoft.com/office/powerpoint/2010/main" val="38118609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7E0A-5825-4CB2-ADF9-0612C537CE2C}"/>
              </a:ext>
            </a:extLst>
          </p:cNvPr>
          <p:cNvSpPr>
            <a:spLocks noGrp="1"/>
          </p:cNvSpPr>
          <p:nvPr>
            <p:ph type="title"/>
          </p:nvPr>
        </p:nvSpPr>
        <p:spPr/>
        <p:txBody>
          <a:bodyPr/>
          <a:lstStyle/>
          <a:p>
            <a:r>
              <a:rPr lang="en-US"/>
              <a:t>Securing API Calls - Tokens</a:t>
            </a:r>
            <a:endParaRPr lang="es-CO"/>
          </a:p>
        </p:txBody>
      </p:sp>
      <p:sp>
        <p:nvSpPr>
          <p:cNvPr id="3" name="Slide Number Placeholder 2">
            <a:extLst>
              <a:ext uri="{FF2B5EF4-FFF2-40B4-BE49-F238E27FC236}">
                <a16:creationId xmlns:a16="http://schemas.microsoft.com/office/drawing/2014/main" id="{DDCCE242-3024-42D1-B396-CC83CAD2DF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22B9C502-AAE6-459C-844D-3BC8AB11C15A}"/>
              </a:ext>
            </a:extLst>
          </p:cNvPr>
          <p:cNvSpPr>
            <a:spLocks noGrp="1"/>
          </p:cNvSpPr>
          <p:nvPr>
            <p:ph type="body" sz="quarter" idx="13"/>
          </p:nvPr>
        </p:nvSpPr>
        <p:spPr/>
        <p:txBody>
          <a:bodyPr/>
          <a:lstStyle/>
          <a:p>
            <a:r>
              <a:rPr lang="en-US"/>
              <a:t>Added on top of Subscription Keys</a:t>
            </a:r>
          </a:p>
          <a:p>
            <a:pPr lvl="1"/>
            <a:r>
              <a:rPr lang="en-US"/>
              <a:t>OAuth 2.0</a:t>
            </a:r>
          </a:p>
          <a:p>
            <a:pPr lvl="1"/>
            <a:r>
              <a:rPr lang="en-US"/>
              <a:t>OpenID Connect</a:t>
            </a:r>
          </a:p>
          <a:p>
            <a:pPr marL="457200" lvl="1" indent="0">
              <a:buNone/>
            </a:pPr>
            <a:endParaRPr lang="en-US"/>
          </a:p>
          <a:p>
            <a:r>
              <a:rPr lang="en-US"/>
              <a:t>Tokens can be validated at API Management</a:t>
            </a:r>
          </a:p>
          <a:p>
            <a:pPr lvl="1"/>
            <a:r>
              <a:rPr lang="en-US"/>
              <a:t>Or forwarded to API for validation</a:t>
            </a:r>
          </a:p>
          <a:p>
            <a:pPr lvl="1"/>
            <a:endParaRPr lang="es-CO"/>
          </a:p>
        </p:txBody>
      </p:sp>
    </p:spTree>
    <p:extLst>
      <p:ext uri="{BB962C8B-B14F-4D97-AF65-F5344CB8AC3E}">
        <p14:creationId xmlns:p14="http://schemas.microsoft.com/office/powerpoint/2010/main" val="4158285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A7605-560A-42ED-A935-AE3EFFF03636}"/>
              </a:ext>
            </a:extLst>
          </p:cNvPr>
          <p:cNvSpPr>
            <a:spLocks noGrp="1"/>
          </p:cNvSpPr>
          <p:nvPr>
            <p:ph type="title"/>
          </p:nvPr>
        </p:nvSpPr>
        <p:spPr/>
        <p:txBody>
          <a:bodyPr/>
          <a:lstStyle/>
          <a:p>
            <a:r>
              <a:rPr lang="en-US"/>
              <a:t>OAuth / OpenID configuration</a:t>
            </a:r>
            <a:endParaRPr lang="es-CO"/>
          </a:p>
        </p:txBody>
      </p:sp>
      <p:sp>
        <p:nvSpPr>
          <p:cNvPr id="3" name="Slide Number Placeholder 2">
            <a:extLst>
              <a:ext uri="{FF2B5EF4-FFF2-40B4-BE49-F238E27FC236}">
                <a16:creationId xmlns:a16="http://schemas.microsoft.com/office/drawing/2014/main" id="{93FE2F21-9942-42BC-851C-51F38F8AC34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C3F532A2-3F48-41C0-82B1-B085260A4148}"/>
              </a:ext>
            </a:extLst>
          </p:cNvPr>
          <p:cNvSpPr>
            <a:spLocks noGrp="1"/>
          </p:cNvSpPr>
          <p:nvPr>
            <p:ph type="body" sz="quarter" idx="13"/>
          </p:nvPr>
        </p:nvSpPr>
        <p:spPr>
          <a:xfrm>
            <a:off x="402336" y="1143000"/>
            <a:ext cx="7315712" cy="4956048"/>
          </a:xfrm>
        </p:spPr>
        <p:txBody>
          <a:bodyPr/>
          <a:lstStyle/>
          <a:p>
            <a:r>
              <a:rPr lang="en-US" dirty="0"/>
              <a:t>API can be configured to require OpenID Connect / OAuth authentication</a:t>
            </a:r>
          </a:p>
          <a:p>
            <a:pPr lvl="1"/>
            <a:r>
              <a:rPr lang="en-US" dirty="0"/>
              <a:t>Only affects developer portal experience</a:t>
            </a:r>
          </a:p>
          <a:p>
            <a:pPr lvl="1"/>
            <a:r>
              <a:rPr lang="en-US" dirty="0"/>
              <a:t>Does not cause portal to validate tokens</a:t>
            </a:r>
          </a:p>
          <a:p>
            <a:r>
              <a:rPr lang="en-US" dirty="0"/>
              <a:t>OpenID Connect or OAuth2 services need to be pre-configured</a:t>
            </a:r>
            <a:endParaRPr lang="es-CO" dirty="0"/>
          </a:p>
        </p:txBody>
      </p:sp>
      <p:pic>
        <p:nvPicPr>
          <p:cNvPr id="5" name="Picture 4">
            <a:extLst>
              <a:ext uri="{FF2B5EF4-FFF2-40B4-BE49-F238E27FC236}">
                <a16:creationId xmlns:a16="http://schemas.microsoft.com/office/drawing/2014/main" id="{52C6E44F-D4EE-448B-9FAF-CA4B8F58878C}"/>
              </a:ext>
            </a:extLst>
          </p:cNvPr>
          <p:cNvPicPr>
            <a:picLocks noChangeAspect="1"/>
          </p:cNvPicPr>
          <p:nvPr/>
        </p:nvPicPr>
        <p:blipFill>
          <a:blip r:embed="rId3"/>
          <a:stretch>
            <a:fillRect/>
          </a:stretch>
        </p:blipFill>
        <p:spPr>
          <a:xfrm>
            <a:off x="8024479" y="987552"/>
            <a:ext cx="3481744" cy="2492766"/>
          </a:xfrm>
          <a:prstGeom prst="rect">
            <a:avLst/>
          </a:prstGeom>
        </p:spPr>
      </p:pic>
    </p:spTree>
    <p:extLst>
      <p:ext uri="{BB962C8B-B14F-4D97-AF65-F5344CB8AC3E}">
        <p14:creationId xmlns:p14="http://schemas.microsoft.com/office/powerpoint/2010/main" val="4126361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D3693-21E4-4993-8A77-9A8CDEBCFF8F}"/>
              </a:ext>
            </a:extLst>
          </p:cNvPr>
          <p:cNvSpPr>
            <a:spLocks noGrp="1"/>
          </p:cNvSpPr>
          <p:nvPr>
            <p:ph type="title"/>
          </p:nvPr>
        </p:nvSpPr>
        <p:spPr/>
        <p:txBody>
          <a:bodyPr/>
          <a:lstStyle/>
          <a:p>
            <a:r>
              <a:rPr lang="en-US"/>
              <a:t>JWT Token Validation</a:t>
            </a:r>
            <a:endParaRPr lang="es-CO"/>
          </a:p>
        </p:txBody>
      </p:sp>
      <p:sp>
        <p:nvSpPr>
          <p:cNvPr id="3" name="Slide Number Placeholder 2">
            <a:extLst>
              <a:ext uri="{FF2B5EF4-FFF2-40B4-BE49-F238E27FC236}">
                <a16:creationId xmlns:a16="http://schemas.microsoft.com/office/drawing/2014/main" id="{4275D111-FD74-4C62-9900-BE22CB01794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A5F9AF7D-EFE8-42ED-B51A-FA46F1C3FE42}"/>
              </a:ext>
            </a:extLst>
          </p:cNvPr>
          <p:cNvSpPr>
            <a:spLocks noGrp="1"/>
          </p:cNvSpPr>
          <p:nvPr>
            <p:ph type="body" sz="quarter" idx="13"/>
          </p:nvPr>
        </p:nvSpPr>
        <p:spPr/>
        <p:txBody>
          <a:bodyPr/>
          <a:lstStyle/>
          <a:p>
            <a:r>
              <a:rPr lang="en-US"/>
              <a:t>JWT tokens can be pre-validated in Policy</a:t>
            </a:r>
          </a:p>
          <a:p>
            <a:pPr lvl="1"/>
            <a:r>
              <a:rPr lang="en-US"/>
              <a:t>Token Signature</a:t>
            </a:r>
          </a:p>
          <a:p>
            <a:pPr lvl="1"/>
            <a:r>
              <a:rPr lang="en-US"/>
              <a:t>Token Claims</a:t>
            </a:r>
            <a:endParaRPr lang="es-CO"/>
          </a:p>
        </p:txBody>
      </p:sp>
      <p:sp>
        <p:nvSpPr>
          <p:cNvPr id="7" name="Rectangle 6">
            <a:extLst>
              <a:ext uri="{FF2B5EF4-FFF2-40B4-BE49-F238E27FC236}">
                <a16:creationId xmlns:a16="http://schemas.microsoft.com/office/drawing/2014/main" id="{7718F6F2-A51E-47B0-B464-D217B56A8ADA}"/>
              </a:ext>
            </a:extLst>
          </p:cNvPr>
          <p:cNvSpPr/>
          <p:nvPr/>
        </p:nvSpPr>
        <p:spPr>
          <a:xfrm>
            <a:off x="0" y="2494840"/>
            <a:ext cx="12192000" cy="2800767"/>
          </a:xfrm>
          <a:prstGeom prst="rect">
            <a:avLst/>
          </a:prstGeom>
          <a:solidFill>
            <a:schemeClr val="bg2">
              <a:lumMod val="25000"/>
            </a:schemeClr>
          </a:solidFill>
        </p:spPr>
        <p:txBody>
          <a:bodyPr wrap="square">
            <a:spAutoFit/>
          </a:bodyPr>
          <a:lstStyle/>
          <a:p>
            <a:r>
              <a:rPr lang="en-US" sz="1600">
                <a:solidFill>
                  <a:srgbClr val="BBBBBB"/>
                </a:solidFill>
                <a:latin typeface="Consolas" panose="020B0609020204030204" pitchFamily="49" charset="0"/>
              </a:rPr>
              <a:t>&lt;</a:t>
            </a:r>
            <a:r>
              <a:rPr lang="en-US" sz="1600">
                <a:solidFill>
                  <a:srgbClr val="F92672"/>
                </a:solidFill>
                <a:latin typeface="Consolas" panose="020B0609020204030204" pitchFamily="49" charset="0"/>
              </a:rPr>
              <a:t>validate-</a:t>
            </a:r>
            <a:r>
              <a:rPr lang="en-US" sz="1600" err="1">
                <a:solidFill>
                  <a:srgbClr val="F92672"/>
                </a:solidFill>
                <a:latin typeface="Consolas" panose="020B0609020204030204" pitchFamily="49" charset="0"/>
              </a:rPr>
              <a:t>jwt</a:t>
            </a:r>
            <a:r>
              <a:rPr lang="en-US" sz="1600">
                <a:solidFill>
                  <a:srgbClr val="BBBBBB"/>
                </a:solidFill>
                <a:latin typeface="Consolas" panose="020B0609020204030204" pitchFamily="49" charset="0"/>
              </a:rPr>
              <a:t> </a:t>
            </a:r>
          </a:p>
          <a:p>
            <a:r>
              <a:rPr lang="en-US" sz="1600">
                <a:solidFill>
                  <a:srgbClr val="A6E22E"/>
                </a:solidFill>
                <a:latin typeface="Consolas" panose="020B0609020204030204" pitchFamily="49" charset="0"/>
              </a:rPr>
              <a:t>    failed-validation-error-message</a:t>
            </a:r>
            <a:r>
              <a:rPr lang="en-US" sz="1600">
                <a:solidFill>
                  <a:srgbClr val="BBBBBB"/>
                </a:solidFill>
                <a:latin typeface="Consolas" panose="020B0609020204030204" pitchFamily="49" charset="0"/>
              </a:rPr>
              <a:t>=</a:t>
            </a:r>
            <a:r>
              <a:rPr lang="en-US" sz="1600">
                <a:solidFill>
                  <a:srgbClr val="E6DB74"/>
                </a:solidFill>
                <a:latin typeface="Consolas" panose="020B0609020204030204" pitchFamily="49" charset="0"/>
              </a:rPr>
              <a:t>"Unauthorized. Access token is missing or invalid."</a:t>
            </a:r>
            <a:endParaRPr lang="en-US" sz="1600">
              <a:solidFill>
                <a:srgbClr val="BBBBBB"/>
              </a:solidFill>
              <a:latin typeface="Consolas" panose="020B0609020204030204" pitchFamily="49" charset="0"/>
            </a:endParaRPr>
          </a:p>
          <a:p>
            <a:r>
              <a:rPr lang="en-US" sz="1600">
                <a:solidFill>
                  <a:srgbClr val="A6E22E"/>
                </a:solidFill>
                <a:latin typeface="Consolas" panose="020B0609020204030204" pitchFamily="49" charset="0"/>
              </a:rPr>
              <a:t>    failed-validation-</a:t>
            </a:r>
            <a:r>
              <a:rPr lang="en-US" sz="1600" err="1">
                <a:solidFill>
                  <a:srgbClr val="A6E22E"/>
                </a:solidFill>
                <a:latin typeface="Consolas" panose="020B0609020204030204" pitchFamily="49" charset="0"/>
              </a:rPr>
              <a:t>httpcode</a:t>
            </a:r>
            <a:r>
              <a:rPr lang="en-US" sz="1600">
                <a:solidFill>
                  <a:srgbClr val="BBBBBB"/>
                </a:solidFill>
                <a:latin typeface="Consolas" panose="020B0609020204030204" pitchFamily="49" charset="0"/>
              </a:rPr>
              <a:t>=</a:t>
            </a:r>
            <a:r>
              <a:rPr lang="en-US" sz="1600">
                <a:solidFill>
                  <a:srgbClr val="E6DB74"/>
                </a:solidFill>
                <a:latin typeface="Consolas" panose="020B0609020204030204" pitchFamily="49" charset="0"/>
              </a:rPr>
              <a:t>"401"</a:t>
            </a:r>
            <a:endParaRPr lang="en-US" sz="1600">
              <a:solidFill>
                <a:srgbClr val="BBBBBB"/>
              </a:solidFill>
              <a:latin typeface="Consolas" panose="020B0609020204030204" pitchFamily="49" charset="0"/>
            </a:endParaRPr>
          </a:p>
          <a:p>
            <a:r>
              <a:rPr lang="en-US" sz="1600">
                <a:solidFill>
                  <a:srgbClr val="A6E22E"/>
                </a:solidFill>
                <a:latin typeface="Consolas" panose="020B0609020204030204" pitchFamily="49" charset="0"/>
              </a:rPr>
              <a:t>    header-name</a:t>
            </a:r>
            <a:r>
              <a:rPr lang="en-US" sz="1600">
                <a:solidFill>
                  <a:srgbClr val="BBBBBB"/>
                </a:solidFill>
                <a:latin typeface="Consolas" panose="020B0609020204030204" pitchFamily="49" charset="0"/>
              </a:rPr>
              <a:t>=</a:t>
            </a:r>
            <a:r>
              <a:rPr lang="en-US" sz="1600">
                <a:solidFill>
                  <a:srgbClr val="E6DB74"/>
                </a:solidFill>
                <a:latin typeface="Consolas" panose="020B0609020204030204" pitchFamily="49" charset="0"/>
              </a:rPr>
              <a:t>"Authorization"</a:t>
            </a:r>
            <a:r>
              <a:rPr lang="en-US" sz="1600">
                <a:solidFill>
                  <a:srgbClr val="BBBBBB"/>
                </a:solidFill>
                <a:latin typeface="Consolas" panose="020B0609020204030204" pitchFamily="49" charset="0"/>
              </a:rPr>
              <a:t>&gt;</a:t>
            </a:r>
          </a:p>
          <a:p>
            <a:r>
              <a:rPr lang="en-US" sz="1600">
                <a:solidFill>
                  <a:srgbClr val="BBBBBB"/>
                </a:solidFill>
                <a:latin typeface="Consolas" panose="020B0609020204030204" pitchFamily="49" charset="0"/>
              </a:rPr>
              <a:t>  &lt;</a:t>
            </a:r>
            <a:r>
              <a:rPr lang="en-US" sz="1600" err="1">
                <a:solidFill>
                  <a:srgbClr val="F92672"/>
                </a:solidFill>
                <a:latin typeface="Consolas" panose="020B0609020204030204" pitchFamily="49" charset="0"/>
              </a:rPr>
              <a:t>openid</a:t>
            </a:r>
            <a:r>
              <a:rPr lang="en-US" sz="1600">
                <a:solidFill>
                  <a:srgbClr val="F92672"/>
                </a:solidFill>
                <a:latin typeface="Consolas" panose="020B0609020204030204" pitchFamily="49" charset="0"/>
              </a:rPr>
              <a:t>-config</a:t>
            </a:r>
            <a:r>
              <a:rPr lang="en-US" sz="1600">
                <a:solidFill>
                  <a:srgbClr val="BBBBBB"/>
                </a:solidFill>
                <a:latin typeface="Consolas" panose="020B0609020204030204" pitchFamily="49" charset="0"/>
              </a:rPr>
              <a:t> </a:t>
            </a:r>
            <a:r>
              <a:rPr lang="en-US" sz="1600" err="1">
                <a:solidFill>
                  <a:srgbClr val="A6E22E"/>
                </a:solidFill>
                <a:latin typeface="Consolas" panose="020B0609020204030204" pitchFamily="49" charset="0"/>
              </a:rPr>
              <a:t>url</a:t>
            </a:r>
            <a:r>
              <a:rPr lang="en-US" sz="1600">
                <a:solidFill>
                  <a:srgbClr val="BBBBBB"/>
                </a:solidFill>
                <a:latin typeface="Consolas" panose="020B0609020204030204" pitchFamily="49" charset="0"/>
              </a:rPr>
              <a:t>=</a:t>
            </a:r>
            <a:r>
              <a:rPr lang="en-US" sz="1600">
                <a:solidFill>
                  <a:srgbClr val="E6DB74"/>
                </a:solidFill>
                <a:latin typeface="Consolas" panose="020B0609020204030204" pitchFamily="49" charset="0"/>
              </a:rPr>
              <a:t>"https://login.microsoftonline.com/{</a:t>
            </a:r>
            <a:r>
              <a:rPr lang="en-US" sz="1600" err="1">
                <a:solidFill>
                  <a:srgbClr val="E6DB74"/>
                </a:solidFill>
                <a:latin typeface="Consolas" panose="020B0609020204030204" pitchFamily="49" charset="0"/>
              </a:rPr>
              <a:t>tenantId</a:t>
            </a:r>
            <a:r>
              <a:rPr lang="en-US" sz="1600">
                <a:solidFill>
                  <a:srgbClr val="E6DB74"/>
                </a:solidFill>
                <a:latin typeface="Consolas" panose="020B0609020204030204" pitchFamily="49" charset="0"/>
              </a:rPr>
              <a:t>}/.well-known/</a:t>
            </a:r>
            <a:r>
              <a:rPr lang="en-US" sz="1600" err="1">
                <a:solidFill>
                  <a:srgbClr val="E6DB74"/>
                </a:solidFill>
                <a:latin typeface="Consolas" panose="020B0609020204030204" pitchFamily="49" charset="0"/>
              </a:rPr>
              <a:t>openid</a:t>
            </a:r>
            <a:r>
              <a:rPr lang="en-US" sz="1600">
                <a:solidFill>
                  <a:srgbClr val="E6DB74"/>
                </a:solidFill>
                <a:latin typeface="Consolas" panose="020B0609020204030204" pitchFamily="49" charset="0"/>
              </a:rPr>
              <a:t>-configuration"</a:t>
            </a:r>
            <a:r>
              <a:rPr lang="en-US" sz="1600">
                <a:solidFill>
                  <a:srgbClr val="BBBBBB"/>
                </a:solidFill>
                <a:latin typeface="Consolas" panose="020B0609020204030204" pitchFamily="49" charset="0"/>
              </a:rPr>
              <a:t> /&gt;</a:t>
            </a:r>
          </a:p>
          <a:p>
            <a:r>
              <a:rPr lang="en-US" sz="1600">
                <a:solidFill>
                  <a:srgbClr val="BBBBBB"/>
                </a:solidFill>
                <a:latin typeface="Consolas" panose="020B0609020204030204" pitchFamily="49" charset="0"/>
              </a:rPr>
              <a:t>  &lt;</a:t>
            </a:r>
            <a:r>
              <a:rPr lang="en-US" sz="1600">
                <a:solidFill>
                  <a:srgbClr val="F92672"/>
                </a:solidFill>
                <a:latin typeface="Consolas" panose="020B0609020204030204" pitchFamily="49" charset="0"/>
              </a:rPr>
              <a:t>required-claims</a:t>
            </a:r>
            <a:r>
              <a:rPr lang="en-US" sz="1600">
                <a:solidFill>
                  <a:srgbClr val="BBBBBB"/>
                </a:solidFill>
                <a:latin typeface="Consolas" panose="020B0609020204030204" pitchFamily="49" charset="0"/>
              </a:rPr>
              <a:t>&gt;</a:t>
            </a:r>
          </a:p>
          <a:p>
            <a:r>
              <a:rPr lang="en-US" sz="1600">
                <a:solidFill>
                  <a:srgbClr val="BBBBBB"/>
                </a:solidFill>
                <a:latin typeface="Consolas" panose="020B0609020204030204" pitchFamily="49" charset="0"/>
              </a:rPr>
              <a:t>    &lt;</a:t>
            </a:r>
            <a:r>
              <a:rPr lang="en-US" sz="1600">
                <a:solidFill>
                  <a:srgbClr val="F92672"/>
                </a:solidFill>
                <a:latin typeface="Consolas" panose="020B0609020204030204" pitchFamily="49" charset="0"/>
              </a:rPr>
              <a:t>claim</a:t>
            </a:r>
            <a:r>
              <a:rPr lang="en-US" sz="1600">
                <a:solidFill>
                  <a:srgbClr val="BBBBBB"/>
                </a:solidFill>
                <a:latin typeface="Consolas" panose="020B0609020204030204" pitchFamily="49" charset="0"/>
              </a:rPr>
              <a:t> </a:t>
            </a:r>
            <a:r>
              <a:rPr lang="en-US" sz="1600">
                <a:solidFill>
                  <a:srgbClr val="A6E22E"/>
                </a:solidFill>
                <a:latin typeface="Consolas" panose="020B0609020204030204" pitchFamily="49" charset="0"/>
              </a:rPr>
              <a:t>name</a:t>
            </a:r>
            <a:r>
              <a:rPr lang="en-US" sz="1600">
                <a:solidFill>
                  <a:srgbClr val="BBBBBB"/>
                </a:solidFill>
                <a:latin typeface="Consolas" panose="020B0609020204030204" pitchFamily="49" charset="0"/>
              </a:rPr>
              <a:t>=</a:t>
            </a:r>
            <a:r>
              <a:rPr lang="en-US" sz="1600">
                <a:solidFill>
                  <a:srgbClr val="E6DB74"/>
                </a:solidFill>
                <a:latin typeface="Consolas" panose="020B0609020204030204" pitchFamily="49" charset="0"/>
              </a:rPr>
              <a:t>"</a:t>
            </a:r>
            <a:r>
              <a:rPr lang="en-US" sz="1600" err="1">
                <a:solidFill>
                  <a:srgbClr val="E6DB74"/>
                </a:solidFill>
                <a:latin typeface="Consolas" panose="020B0609020204030204" pitchFamily="49" charset="0"/>
              </a:rPr>
              <a:t>aud</a:t>
            </a:r>
            <a:r>
              <a:rPr lang="en-US" sz="1600">
                <a:solidFill>
                  <a:srgbClr val="E6DB74"/>
                </a:solidFill>
                <a:latin typeface="Consolas" panose="020B0609020204030204" pitchFamily="49" charset="0"/>
              </a:rPr>
              <a:t>"</a:t>
            </a:r>
            <a:r>
              <a:rPr lang="en-US" sz="1600">
                <a:solidFill>
                  <a:srgbClr val="BBBBBB"/>
                </a:solidFill>
                <a:latin typeface="Consolas" panose="020B0609020204030204" pitchFamily="49" charset="0"/>
              </a:rPr>
              <a:t>&gt;</a:t>
            </a:r>
          </a:p>
          <a:p>
            <a:r>
              <a:rPr lang="en-US" sz="1600">
                <a:solidFill>
                  <a:srgbClr val="BBBBBB"/>
                </a:solidFill>
                <a:latin typeface="Consolas" panose="020B0609020204030204" pitchFamily="49" charset="0"/>
              </a:rPr>
              <a:t>      &lt;</a:t>
            </a:r>
            <a:r>
              <a:rPr lang="en-US" sz="1600">
                <a:solidFill>
                  <a:srgbClr val="F92672"/>
                </a:solidFill>
                <a:latin typeface="Consolas" panose="020B0609020204030204" pitchFamily="49" charset="0"/>
              </a:rPr>
              <a:t>value</a:t>
            </a:r>
            <a:r>
              <a:rPr lang="en-US" sz="1600">
                <a:solidFill>
                  <a:srgbClr val="BBBBBB"/>
                </a:solidFill>
                <a:latin typeface="Consolas" panose="020B0609020204030204" pitchFamily="49" charset="0"/>
              </a:rPr>
              <a:t>&gt;https://{tenant}.onmicrosoft.com/a6c6fa51-3639-4d4f-b7d6-1f3c03c78227&lt;/</a:t>
            </a:r>
            <a:r>
              <a:rPr lang="en-US" sz="1600">
                <a:solidFill>
                  <a:srgbClr val="F92672"/>
                </a:solidFill>
                <a:latin typeface="Consolas" panose="020B0609020204030204" pitchFamily="49" charset="0"/>
              </a:rPr>
              <a:t>value</a:t>
            </a:r>
            <a:r>
              <a:rPr lang="en-US" sz="1600">
                <a:solidFill>
                  <a:srgbClr val="BBBBBB"/>
                </a:solidFill>
                <a:latin typeface="Consolas" panose="020B0609020204030204" pitchFamily="49" charset="0"/>
              </a:rPr>
              <a:t>&gt;</a:t>
            </a:r>
          </a:p>
          <a:p>
            <a:r>
              <a:rPr lang="en-US" sz="1600">
                <a:solidFill>
                  <a:srgbClr val="BBBBBB"/>
                </a:solidFill>
                <a:latin typeface="Consolas" panose="020B0609020204030204" pitchFamily="49" charset="0"/>
              </a:rPr>
              <a:t>    &lt;/</a:t>
            </a:r>
            <a:r>
              <a:rPr lang="en-US" sz="1600">
                <a:solidFill>
                  <a:srgbClr val="F92672"/>
                </a:solidFill>
                <a:latin typeface="Consolas" panose="020B0609020204030204" pitchFamily="49" charset="0"/>
              </a:rPr>
              <a:t>claim</a:t>
            </a:r>
            <a:r>
              <a:rPr lang="en-US" sz="1600">
                <a:solidFill>
                  <a:srgbClr val="BBBBBB"/>
                </a:solidFill>
                <a:latin typeface="Consolas" panose="020B0609020204030204" pitchFamily="49" charset="0"/>
              </a:rPr>
              <a:t>&gt;</a:t>
            </a:r>
          </a:p>
          <a:p>
            <a:r>
              <a:rPr lang="en-US" sz="1600">
                <a:solidFill>
                  <a:srgbClr val="BBBBBB"/>
                </a:solidFill>
                <a:latin typeface="Consolas" panose="020B0609020204030204" pitchFamily="49" charset="0"/>
              </a:rPr>
              <a:t>  &lt;/</a:t>
            </a:r>
            <a:r>
              <a:rPr lang="en-US" sz="1600">
                <a:solidFill>
                  <a:srgbClr val="F92672"/>
                </a:solidFill>
                <a:latin typeface="Consolas" panose="020B0609020204030204" pitchFamily="49" charset="0"/>
              </a:rPr>
              <a:t>required-claims</a:t>
            </a:r>
            <a:r>
              <a:rPr lang="en-US" sz="1600">
                <a:solidFill>
                  <a:srgbClr val="BBBBBB"/>
                </a:solidFill>
                <a:latin typeface="Consolas" panose="020B0609020204030204" pitchFamily="49" charset="0"/>
              </a:rPr>
              <a:t>&gt;</a:t>
            </a:r>
          </a:p>
          <a:p>
            <a:r>
              <a:rPr lang="en-US" sz="1600">
                <a:solidFill>
                  <a:srgbClr val="BBBBBB"/>
                </a:solidFill>
                <a:latin typeface="Consolas" panose="020B0609020204030204" pitchFamily="49" charset="0"/>
              </a:rPr>
              <a:t>&lt;/</a:t>
            </a:r>
            <a:r>
              <a:rPr lang="en-US" sz="1600">
                <a:solidFill>
                  <a:srgbClr val="F92672"/>
                </a:solidFill>
                <a:latin typeface="Consolas" panose="020B0609020204030204" pitchFamily="49" charset="0"/>
              </a:rPr>
              <a:t>validate-</a:t>
            </a:r>
            <a:r>
              <a:rPr lang="en-US" sz="1600" err="1">
                <a:solidFill>
                  <a:srgbClr val="F92672"/>
                </a:solidFill>
                <a:latin typeface="Consolas" panose="020B0609020204030204" pitchFamily="49" charset="0"/>
              </a:rPr>
              <a:t>jwt</a:t>
            </a:r>
            <a:r>
              <a:rPr lang="en-US" sz="1600">
                <a:solidFill>
                  <a:srgbClr val="BBBBBB"/>
                </a:solidFill>
                <a:latin typeface="Consolas" panose="020B0609020204030204" pitchFamily="49" charset="0"/>
              </a:rPr>
              <a:t>&gt;</a:t>
            </a:r>
            <a:endParaRPr lang="en-US" sz="1600" b="0">
              <a:solidFill>
                <a:srgbClr val="BBBBBB"/>
              </a:solidFill>
              <a:effectLst/>
              <a:latin typeface="Consolas" panose="020B0609020204030204" pitchFamily="49" charset="0"/>
            </a:endParaRPr>
          </a:p>
        </p:txBody>
      </p:sp>
      <p:sp>
        <p:nvSpPr>
          <p:cNvPr id="5" name="Speech Bubble: Rectangle with Corners Rounded 4">
            <a:extLst>
              <a:ext uri="{FF2B5EF4-FFF2-40B4-BE49-F238E27FC236}">
                <a16:creationId xmlns:a16="http://schemas.microsoft.com/office/drawing/2014/main" id="{E47D6E5C-7EB2-41B6-A767-5119446BD4F7}"/>
              </a:ext>
            </a:extLst>
          </p:cNvPr>
          <p:cNvSpPr/>
          <p:nvPr/>
        </p:nvSpPr>
        <p:spPr>
          <a:xfrm>
            <a:off x="9657184" y="1838618"/>
            <a:ext cx="2118049" cy="578498"/>
          </a:xfrm>
          <a:prstGeom prst="wedgeRoundRectCallout">
            <a:avLst>
              <a:gd name="adj1" fmla="val -23036"/>
              <a:gd name="adj2" fmla="val 24314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Tenant Metadata URI</a:t>
            </a:r>
            <a:endParaRPr lang="es-CO"/>
          </a:p>
        </p:txBody>
      </p:sp>
      <p:sp>
        <p:nvSpPr>
          <p:cNvPr id="6" name="Speech Bubble: Rectangle with Corners Rounded 5">
            <a:extLst>
              <a:ext uri="{FF2B5EF4-FFF2-40B4-BE49-F238E27FC236}">
                <a16:creationId xmlns:a16="http://schemas.microsoft.com/office/drawing/2014/main" id="{103D3DC0-9B26-45DF-8E83-71657DF95A55}"/>
              </a:ext>
            </a:extLst>
          </p:cNvPr>
          <p:cNvSpPr/>
          <p:nvPr/>
        </p:nvSpPr>
        <p:spPr>
          <a:xfrm>
            <a:off x="5784980" y="4807243"/>
            <a:ext cx="2024743" cy="643812"/>
          </a:xfrm>
          <a:prstGeom prst="wedgeRoundRectCallout">
            <a:avLst>
              <a:gd name="adj1" fmla="val -13818"/>
              <a:gd name="adj2" fmla="val -10561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Expected claim value</a:t>
            </a:r>
            <a:endParaRPr lang="es-CO"/>
          </a:p>
        </p:txBody>
      </p:sp>
    </p:spTree>
    <p:extLst>
      <p:ext uri="{BB962C8B-B14F-4D97-AF65-F5344CB8AC3E}">
        <p14:creationId xmlns:p14="http://schemas.microsoft.com/office/powerpoint/2010/main" val="268358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Module 06: Management</a:t>
            </a:r>
          </a:p>
        </p:txBody>
      </p:sp>
      <p:sp>
        <p:nvSpPr>
          <p:cNvPr id="2" name="Text Placeholder 1"/>
          <p:cNvSpPr>
            <a:spLocks noGrp="1"/>
          </p:cNvSpPr>
          <p:nvPr>
            <p:ph type="body" sz="quarter" idx="12"/>
          </p:nvPr>
        </p:nvSpPr>
        <p:spPr/>
        <p:txBody>
          <a:bodyPr/>
          <a:lstStyle/>
          <a:p>
            <a:endParaRPr lang="fr-FR"/>
          </a:p>
        </p:txBody>
      </p:sp>
      <p:sp>
        <p:nvSpPr>
          <p:cNvPr id="3" name="Text Placeholder 2"/>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2390610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09CEC-767A-1248-898B-B01F907D6DD8}"/>
              </a:ext>
            </a:extLst>
          </p:cNvPr>
          <p:cNvSpPr>
            <a:spLocks noGrp="1"/>
          </p:cNvSpPr>
          <p:nvPr>
            <p:ph type="title"/>
          </p:nvPr>
        </p:nvSpPr>
        <p:spPr/>
        <p:txBody>
          <a:bodyPr/>
          <a:lstStyle/>
          <a:p>
            <a:r>
              <a:rPr lang="en-US"/>
              <a:t>Customer use cases</a:t>
            </a:r>
          </a:p>
        </p:txBody>
      </p:sp>
      <p:graphicFrame>
        <p:nvGraphicFramePr>
          <p:cNvPr id="3" name="Table 2">
            <a:extLst>
              <a:ext uri="{FF2B5EF4-FFF2-40B4-BE49-F238E27FC236}">
                <a16:creationId xmlns:a16="http://schemas.microsoft.com/office/drawing/2014/main" id="{B15AD609-7451-C44F-9481-EBE967245F23}"/>
              </a:ext>
            </a:extLst>
          </p:cNvPr>
          <p:cNvGraphicFramePr>
            <a:graphicFrameLocks noGrp="1"/>
          </p:cNvGraphicFramePr>
          <p:nvPr/>
        </p:nvGraphicFramePr>
        <p:xfrm>
          <a:off x="853441" y="1127490"/>
          <a:ext cx="11018522" cy="5486400"/>
        </p:xfrm>
        <a:graphic>
          <a:graphicData uri="http://schemas.openxmlformats.org/drawingml/2006/table">
            <a:tbl>
              <a:tblPr bandRow="1">
                <a:tableStyleId>{2D5ABB26-0587-4C30-8999-92F81FD0307C}</a:tableStyleId>
              </a:tblPr>
              <a:tblGrid>
                <a:gridCol w="5731258">
                  <a:extLst>
                    <a:ext uri="{9D8B030D-6E8A-4147-A177-3AD203B41FA5}">
                      <a16:colId xmlns:a16="http://schemas.microsoft.com/office/drawing/2014/main" val="3475049773"/>
                    </a:ext>
                  </a:extLst>
                </a:gridCol>
                <a:gridCol w="5287264">
                  <a:extLst>
                    <a:ext uri="{9D8B030D-6E8A-4147-A177-3AD203B41FA5}">
                      <a16:colId xmlns:a16="http://schemas.microsoft.com/office/drawing/2014/main" val="3971843319"/>
                    </a:ext>
                  </a:extLst>
                </a:gridCol>
              </a:tblGrid>
              <a:tr h="1097280">
                <a:tc>
                  <a:txBody>
                    <a:bodyPr/>
                    <a:lstStyle/>
                    <a:p>
                      <a:r>
                        <a:rPr lang="en-US" sz="2800"/>
                        <a:t>Enterprise API catalog</a:t>
                      </a:r>
                    </a:p>
                  </a:txBody>
                  <a:tcPr anchor="ctr"/>
                </a:tc>
                <a:tc>
                  <a:txBody>
                    <a:bodyPr/>
                    <a:lstStyle/>
                    <a:p>
                      <a:endParaRPr lang="en-US" sz="2800"/>
                    </a:p>
                  </a:txBody>
                  <a:tcPr anchor="ctr"/>
                </a:tc>
                <a:extLst>
                  <a:ext uri="{0D108BD9-81ED-4DB2-BD59-A6C34878D82A}">
                    <a16:rowId xmlns:a16="http://schemas.microsoft.com/office/drawing/2014/main" val="88730813"/>
                  </a:ext>
                </a:extLst>
              </a:tr>
              <a:tr h="1097280">
                <a:tc>
                  <a:txBody>
                    <a:bodyPr/>
                    <a:lstStyle/>
                    <a:p>
                      <a:r>
                        <a:rPr lang="en-US" sz="2800"/>
                        <a:t>Customer and partner integration</a:t>
                      </a:r>
                    </a:p>
                  </a:txBody>
                  <a:tcPr anchor="ctr"/>
                </a:tc>
                <a:tc>
                  <a:txBody>
                    <a:bodyPr/>
                    <a:lstStyle/>
                    <a:p>
                      <a:endParaRPr lang="en-US" sz="2800"/>
                    </a:p>
                  </a:txBody>
                  <a:tcPr anchor="ctr"/>
                </a:tc>
                <a:extLst>
                  <a:ext uri="{0D108BD9-81ED-4DB2-BD59-A6C34878D82A}">
                    <a16:rowId xmlns:a16="http://schemas.microsoft.com/office/drawing/2014/main" val="252769815"/>
                  </a:ext>
                </a:extLst>
              </a:tr>
              <a:tr h="1097280">
                <a:tc>
                  <a:txBody>
                    <a:bodyPr/>
                    <a:lstStyle/>
                    <a:p>
                      <a:r>
                        <a:rPr lang="en-US" sz="2800"/>
                        <a:t>Mobile enablement and IoT</a:t>
                      </a:r>
                    </a:p>
                  </a:txBody>
                  <a:tcPr anchor="ctr"/>
                </a:tc>
                <a:tc>
                  <a:txBody>
                    <a:bodyPr/>
                    <a:lstStyle/>
                    <a:p>
                      <a:endParaRPr lang="en-US" sz="2800"/>
                    </a:p>
                  </a:txBody>
                  <a:tcPr anchor="ctr"/>
                </a:tc>
                <a:extLst>
                  <a:ext uri="{0D108BD9-81ED-4DB2-BD59-A6C34878D82A}">
                    <a16:rowId xmlns:a16="http://schemas.microsoft.com/office/drawing/2014/main" val="2502810004"/>
                  </a:ext>
                </a:extLst>
              </a:tr>
              <a:tr h="1097280">
                <a:tc>
                  <a:txBody>
                    <a:bodyPr/>
                    <a:lstStyle/>
                    <a:p>
                      <a:r>
                        <a:rPr lang="en-US" sz="2800"/>
                        <a:t>APIs as a business</a:t>
                      </a:r>
                    </a:p>
                  </a:txBody>
                  <a:tcPr anchor="ctr"/>
                </a:tc>
                <a:tc>
                  <a:txBody>
                    <a:bodyPr/>
                    <a:lstStyle/>
                    <a:p>
                      <a:endParaRPr lang="en-US" sz="2800"/>
                    </a:p>
                  </a:txBody>
                  <a:tcPr anchor="ctr"/>
                </a:tc>
                <a:extLst>
                  <a:ext uri="{0D108BD9-81ED-4DB2-BD59-A6C34878D82A}">
                    <a16:rowId xmlns:a16="http://schemas.microsoft.com/office/drawing/2014/main" val="1568367240"/>
                  </a:ext>
                </a:extLst>
              </a:tr>
              <a:tr h="1097280">
                <a:tc>
                  <a:txBody>
                    <a:bodyPr/>
                    <a:lstStyle/>
                    <a:p>
                      <a:r>
                        <a:rPr lang="en-US" sz="2800"/>
                        <a:t>Gateway for microservices</a:t>
                      </a:r>
                    </a:p>
                  </a:txBody>
                  <a:tcPr anchor="ctr"/>
                </a:tc>
                <a:tc>
                  <a:txBody>
                    <a:bodyPr/>
                    <a:lstStyle/>
                    <a:p>
                      <a:endParaRPr lang="en-US" sz="2800"/>
                    </a:p>
                  </a:txBody>
                  <a:tcPr anchor="ctr"/>
                </a:tc>
                <a:extLst>
                  <a:ext uri="{0D108BD9-81ED-4DB2-BD59-A6C34878D82A}">
                    <a16:rowId xmlns:a16="http://schemas.microsoft.com/office/drawing/2014/main" val="3629772474"/>
                  </a:ext>
                </a:extLst>
              </a:tr>
            </a:tbl>
          </a:graphicData>
        </a:graphic>
      </p:graphicFrame>
      <p:pic>
        <p:nvPicPr>
          <p:cNvPr id="6" name="Picture 106" descr="Image result for blackbaud logo">
            <a:extLst>
              <a:ext uri="{FF2B5EF4-FFF2-40B4-BE49-F238E27FC236}">
                <a16:creationId xmlns:a16="http://schemas.microsoft.com/office/drawing/2014/main" id="{61F6BFEF-3CBA-E34B-B71D-B818A487D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1551" y="2284935"/>
            <a:ext cx="1974942" cy="10533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9E45432-D564-7343-9AC3-24A15E494486}"/>
              </a:ext>
            </a:extLst>
          </p:cNvPr>
          <p:cNvPicPr>
            <a:picLocks noChangeAspect="1"/>
          </p:cNvPicPr>
          <p:nvPr/>
        </p:nvPicPr>
        <p:blipFill>
          <a:blip r:embed="rId4"/>
          <a:stretch>
            <a:fillRect/>
          </a:stretch>
        </p:blipFill>
        <p:spPr>
          <a:xfrm>
            <a:off x="7043100" y="3670301"/>
            <a:ext cx="1811844" cy="462464"/>
          </a:xfrm>
          <a:prstGeom prst="rect">
            <a:avLst/>
          </a:prstGeom>
        </p:spPr>
      </p:pic>
      <p:pic>
        <p:nvPicPr>
          <p:cNvPr id="11" name="Picture 104" descr="Image result for fantasy data logo">
            <a:extLst>
              <a:ext uri="{FF2B5EF4-FFF2-40B4-BE49-F238E27FC236}">
                <a16:creationId xmlns:a16="http://schemas.microsoft.com/office/drawing/2014/main" id="{110604B7-B3F0-3848-A66D-084BDA484D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9154" b="9271"/>
          <a:stretch/>
        </p:blipFill>
        <p:spPr bwMode="auto">
          <a:xfrm>
            <a:off x="6889066" y="4620777"/>
            <a:ext cx="2119913" cy="6833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2" descr="Image result for earth network logo">
            <a:extLst>
              <a:ext uri="{FF2B5EF4-FFF2-40B4-BE49-F238E27FC236}">
                <a16:creationId xmlns:a16="http://schemas.microsoft.com/office/drawing/2014/main" id="{D255BE95-704F-5945-8967-D103E7455AA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969" t="31632" r="21246" b="33193"/>
          <a:stretch/>
        </p:blipFill>
        <p:spPr bwMode="auto">
          <a:xfrm>
            <a:off x="9663714" y="4543516"/>
            <a:ext cx="1811844" cy="8378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8" descr="Image result for quest software logo">
            <a:extLst>
              <a:ext uri="{FF2B5EF4-FFF2-40B4-BE49-F238E27FC236}">
                <a16:creationId xmlns:a16="http://schemas.microsoft.com/office/drawing/2014/main" id="{5F667A86-CCDD-1948-88C2-BBCDC1FCBA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9274" y="5555693"/>
            <a:ext cx="1740724" cy="10974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laska air logo">
            <a:extLst>
              <a:ext uri="{FF2B5EF4-FFF2-40B4-BE49-F238E27FC236}">
                <a16:creationId xmlns:a16="http://schemas.microsoft.com/office/drawing/2014/main" id="{583CE007-1905-4787-8933-788076DD7C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7463" y="1309346"/>
            <a:ext cx="1263118" cy="7578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arl zeiss logo">
            <a:extLst>
              <a:ext uri="{FF2B5EF4-FFF2-40B4-BE49-F238E27FC236}">
                <a16:creationId xmlns:a16="http://schemas.microsoft.com/office/drawing/2014/main" id="{5DF99215-2D3E-4CF3-AB66-C5F43DAB06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39084" y="1254111"/>
            <a:ext cx="861104" cy="8683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et office logo">
            <a:extLst>
              <a:ext uri="{FF2B5EF4-FFF2-40B4-BE49-F238E27FC236}">
                <a16:creationId xmlns:a16="http://schemas.microsoft.com/office/drawing/2014/main" id="{ED053D8F-9B44-4FC4-9E3F-6BE79D0F9E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33685" y="2635870"/>
            <a:ext cx="2471902" cy="3514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legrand logo">
            <a:extLst>
              <a:ext uri="{FF2B5EF4-FFF2-40B4-BE49-F238E27FC236}">
                <a16:creationId xmlns:a16="http://schemas.microsoft.com/office/drawing/2014/main" id="{DCE1B62C-DD28-42F3-9983-EEE91A0E03C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80338" y="3654208"/>
            <a:ext cx="1978596" cy="4946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fujifilm logo">
            <a:extLst>
              <a:ext uri="{FF2B5EF4-FFF2-40B4-BE49-F238E27FC236}">
                <a16:creationId xmlns:a16="http://schemas.microsoft.com/office/drawing/2014/main" id="{C403E0BA-7D20-4DF1-B4E7-8824C016999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10113" y="5978746"/>
            <a:ext cx="1477818" cy="25130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hlinkClick r:id="rId13"/>
            <a:extLst>
              <a:ext uri="{FF2B5EF4-FFF2-40B4-BE49-F238E27FC236}">
                <a16:creationId xmlns:a16="http://schemas.microsoft.com/office/drawing/2014/main" id="{985E6972-3A7C-4273-A62B-4EE1E9A933C3}"/>
              </a:ext>
            </a:extLst>
          </p:cNvPr>
          <p:cNvSpPr/>
          <p:nvPr/>
        </p:nvSpPr>
        <p:spPr>
          <a:xfrm>
            <a:off x="269240" y="6499217"/>
            <a:ext cx="184731" cy="523220"/>
          </a:xfrm>
          <a:prstGeom prst="rect">
            <a:avLst/>
          </a:prstGeom>
        </p:spPr>
        <p:txBody>
          <a:bodyPr wrap="non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rgbClr val="353535"/>
              </a:solidFill>
              <a:latin typeface="Segoe UI Semilight"/>
              <a:cs typeface="Segoe UI Semi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71794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84B54-2358-42E9-AF45-078D2EF85F2B}"/>
              </a:ext>
            </a:extLst>
          </p:cNvPr>
          <p:cNvSpPr>
            <a:spLocks noGrp="1"/>
          </p:cNvSpPr>
          <p:nvPr>
            <p:ph type="title"/>
          </p:nvPr>
        </p:nvSpPr>
        <p:spPr/>
        <p:txBody>
          <a:bodyPr/>
          <a:lstStyle/>
          <a:p>
            <a:r>
              <a:rPr lang="en-US"/>
              <a:t>REST API</a:t>
            </a:r>
            <a:endParaRPr lang="es-CO"/>
          </a:p>
        </p:txBody>
      </p:sp>
      <p:sp>
        <p:nvSpPr>
          <p:cNvPr id="3" name="Slide Number Placeholder 2">
            <a:extLst>
              <a:ext uri="{FF2B5EF4-FFF2-40B4-BE49-F238E27FC236}">
                <a16:creationId xmlns:a16="http://schemas.microsoft.com/office/drawing/2014/main" id="{6ABC1531-37BB-4CC7-9014-AECC2634C96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123A6567-1337-4CCA-A2C5-78191C2FA3E7}"/>
              </a:ext>
            </a:extLst>
          </p:cNvPr>
          <p:cNvSpPr>
            <a:spLocks noGrp="1"/>
          </p:cNvSpPr>
          <p:nvPr>
            <p:ph type="body" sz="quarter" idx="13"/>
          </p:nvPr>
        </p:nvSpPr>
        <p:spPr/>
        <p:txBody>
          <a:bodyPr/>
          <a:lstStyle/>
          <a:p>
            <a:r>
              <a:rPr lang="en-US"/>
              <a:t>REST Management Service</a:t>
            </a:r>
          </a:p>
          <a:p>
            <a:r>
              <a:rPr lang="en-US"/>
              <a:t>Manage:</a:t>
            </a:r>
          </a:p>
          <a:p>
            <a:pPr lvl="1"/>
            <a:r>
              <a:rPr lang="en-US"/>
              <a:t>APIs</a:t>
            </a:r>
          </a:p>
          <a:p>
            <a:pPr lvl="1"/>
            <a:r>
              <a:rPr lang="en-US"/>
              <a:t>Products</a:t>
            </a:r>
          </a:p>
          <a:p>
            <a:pPr lvl="1"/>
            <a:r>
              <a:rPr lang="en-US"/>
              <a:t>Subscriptions</a:t>
            </a:r>
          </a:p>
          <a:p>
            <a:pPr lvl="1"/>
            <a:r>
              <a:rPr lang="en-US"/>
              <a:t>Policies</a:t>
            </a:r>
          </a:p>
          <a:p>
            <a:pPr lvl="1"/>
            <a:r>
              <a:rPr lang="en-US"/>
              <a:t>Certificates</a:t>
            </a:r>
          </a:p>
          <a:p>
            <a:pPr lvl="1"/>
            <a:r>
              <a:rPr lang="en-US"/>
              <a:t>Users</a:t>
            </a:r>
          </a:p>
          <a:p>
            <a:pPr lvl="1"/>
            <a:r>
              <a:rPr lang="en-US"/>
              <a:t>More</a:t>
            </a:r>
          </a:p>
          <a:p>
            <a:r>
              <a:rPr lang="en-US"/>
              <a:t>Not enabled by default</a:t>
            </a:r>
          </a:p>
        </p:txBody>
      </p:sp>
      <p:pic>
        <p:nvPicPr>
          <p:cNvPr id="7" name="Picture 6">
            <a:extLst>
              <a:ext uri="{FF2B5EF4-FFF2-40B4-BE49-F238E27FC236}">
                <a16:creationId xmlns:a16="http://schemas.microsoft.com/office/drawing/2014/main" id="{9DE2735D-B1D0-460E-9302-C33ED72E78A4}"/>
              </a:ext>
            </a:extLst>
          </p:cNvPr>
          <p:cNvPicPr>
            <a:picLocks noChangeAspect="1"/>
          </p:cNvPicPr>
          <p:nvPr/>
        </p:nvPicPr>
        <p:blipFill>
          <a:blip r:embed="rId3"/>
          <a:stretch>
            <a:fillRect/>
          </a:stretch>
        </p:blipFill>
        <p:spPr>
          <a:xfrm>
            <a:off x="5989319" y="644652"/>
            <a:ext cx="4171717" cy="3525223"/>
          </a:xfrm>
          <a:prstGeom prst="rect">
            <a:avLst/>
          </a:prstGeom>
        </p:spPr>
      </p:pic>
    </p:spTree>
    <p:extLst>
      <p:ext uri="{BB962C8B-B14F-4D97-AF65-F5344CB8AC3E}">
        <p14:creationId xmlns:p14="http://schemas.microsoft.com/office/powerpoint/2010/main" val="17558502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07470-09DA-4793-9105-2B4E13AFE16D}"/>
              </a:ext>
            </a:extLst>
          </p:cNvPr>
          <p:cNvSpPr>
            <a:spLocks noGrp="1"/>
          </p:cNvSpPr>
          <p:nvPr>
            <p:ph type="title"/>
          </p:nvPr>
        </p:nvSpPr>
        <p:spPr/>
        <p:txBody>
          <a:bodyPr/>
          <a:lstStyle/>
          <a:p>
            <a:r>
              <a:rPr lang="en-US"/>
              <a:t>REST API</a:t>
            </a:r>
            <a:endParaRPr lang="es-CO"/>
          </a:p>
        </p:txBody>
      </p:sp>
      <p:sp>
        <p:nvSpPr>
          <p:cNvPr id="3" name="Slide Number Placeholder 2">
            <a:extLst>
              <a:ext uri="{FF2B5EF4-FFF2-40B4-BE49-F238E27FC236}">
                <a16:creationId xmlns:a16="http://schemas.microsoft.com/office/drawing/2014/main" id="{AF584F85-BCD1-456F-AB05-96D82C1A034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258588E1-0CF3-4D6A-BBCB-8E06FDF19EB9}"/>
              </a:ext>
            </a:extLst>
          </p:cNvPr>
          <p:cNvSpPr>
            <a:spLocks noGrp="1"/>
          </p:cNvSpPr>
          <p:nvPr>
            <p:ph type="body" sz="quarter" idx="13"/>
          </p:nvPr>
        </p:nvSpPr>
        <p:spPr/>
        <p:txBody>
          <a:bodyPr/>
          <a:lstStyle/>
          <a:p>
            <a:endParaRPr lang="es-CO"/>
          </a:p>
        </p:txBody>
      </p:sp>
      <p:pic>
        <p:nvPicPr>
          <p:cNvPr id="5" name="Picture 4">
            <a:extLst>
              <a:ext uri="{FF2B5EF4-FFF2-40B4-BE49-F238E27FC236}">
                <a16:creationId xmlns:a16="http://schemas.microsoft.com/office/drawing/2014/main" id="{4FCEBA7C-ABA9-48BF-AFD7-D476315B286D}"/>
              </a:ext>
            </a:extLst>
          </p:cNvPr>
          <p:cNvPicPr>
            <a:picLocks noChangeAspect="1"/>
          </p:cNvPicPr>
          <p:nvPr/>
        </p:nvPicPr>
        <p:blipFill>
          <a:blip r:embed="rId3"/>
          <a:stretch>
            <a:fillRect/>
          </a:stretch>
        </p:blipFill>
        <p:spPr>
          <a:xfrm>
            <a:off x="952889" y="987552"/>
            <a:ext cx="10248900" cy="5334000"/>
          </a:xfrm>
          <a:prstGeom prst="rect">
            <a:avLst/>
          </a:prstGeom>
        </p:spPr>
      </p:pic>
    </p:spTree>
    <p:extLst>
      <p:ext uri="{BB962C8B-B14F-4D97-AF65-F5344CB8AC3E}">
        <p14:creationId xmlns:p14="http://schemas.microsoft.com/office/powerpoint/2010/main" val="26298994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545C-45AC-40E9-B5A7-39D8C39F8E6A}"/>
              </a:ext>
            </a:extLst>
          </p:cNvPr>
          <p:cNvSpPr>
            <a:spLocks noGrp="1"/>
          </p:cNvSpPr>
          <p:nvPr>
            <p:ph type="title"/>
          </p:nvPr>
        </p:nvSpPr>
        <p:spPr/>
        <p:txBody>
          <a:bodyPr/>
          <a:lstStyle/>
          <a:p>
            <a:r>
              <a:rPr lang="en-US"/>
              <a:t>Configuration Repository</a:t>
            </a:r>
            <a:endParaRPr lang="es-CO"/>
          </a:p>
        </p:txBody>
      </p:sp>
      <p:sp>
        <p:nvSpPr>
          <p:cNvPr id="3" name="Slide Number Placeholder 2">
            <a:extLst>
              <a:ext uri="{FF2B5EF4-FFF2-40B4-BE49-F238E27FC236}">
                <a16:creationId xmlns:a16="http://schemas.microsoft.com/office/drawing/2014/main" id="{5CAF8FBA-61AC-4A58-BE13-25DC3C603A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403EA240-B21B-482A-B99D-AFE88487F167}"/>
              </a:ext>
            </a:extLst>
          </p:cNvPr>
          <p:cNvSpPr>
            <a:spLocks noGrp="1"/>
          </p:cNvSpPr>
          <p:nvPr>
            <p:ph type="body" sz="quarter" idx="13"/>
          </p:nvPr>
        </p:nvSpPr>
        <p:spPr/>
        <p:txBody>
          <a:bodyPr/>
          <a:lstStyle/>
          <a:p>
            <a:r>
              <a:rPr lang="en-US"/>
              <a:t>Based on Git</a:t>
            </a:r>
          </a:p>
          <a:p>
            <a:r>
              <a:rPr lang="en-US"/>
              <a:t>Text-File representation of:</a:t>
            </a:r>
          </a:p>
          <a:p>
            <a:pPr lvl="1"/>
            <a:r>
              <a:rPr lang="en-US"/>
              <a:t>APIs</a:t>
            </a:r>
          </a:p>
          <a:p>
            <a:pPr lvl="1"/>
            <a:r>
              <a:rPr lang="en-US"/>
              <a:t>Operations</a:t>
            </a:r>
          </a:p>
          <a:p>
            <a:pPr lvl="1"/>
            <a:r>
              <a:rPr lang="en-US"/>
              <a:t>Products</a:t>
            </a:r>
          </a:p>
          <a:p>
            <a:pPr lvl="1"/>
            <a:r>
              <a:rPr lang="en-US"/>
              <a:t>Policies</a:t>
            </a:r>
          </a:p>
          <a:p>
            <a:pPr lvl="1"/>
            <a:r>
              <a:rPr lang="en-US"/>
              <a:t>Groups</a:t>
            </a:r>
          </a:p>
          <a:p>
            <a:pPr lvl="1"/>
            <a:r>
              <a:rPr lang="en-US"/>
              <a:t>Portal Templates</a:t>
            </a:r>
          </a:p>
          <a:p>
            <a:pPr lvl="1"/>
            <a:r>
              <a:rPr lang="en-US"/>
              <a:t>Authorization Services</a:t>
            </a:r>
          </a:p>
          <a:p>
            <a:r>
              <a:rPr lang="en-US"/>
              <a:t>Supports:</a:t>
            </a:r>
          </a:p>
          <a:p>
            <a:pPr lvl="1"/>
            <a:r>
              <a:rPr lang="en-US"/>
              <a:t>Backing up configuration</a:t>
            </a:r>
          </a:p>
          <a:p>
            <a:pPr lvl="1"/>
            <a:r>
              <a:rPr lang="en-US"/>
              <a:t>Deploying configuration changes</a:t>
            </a:r>
            <a:endParaRPr lang="es-CO"/>
          </a:p>
        </p:txBody>
      </p:sp>
    </p:spTree>
    <p:extLst>
      <p:ext uri="{BB962C8B-B14F-4D97-AF65-F5344CB8AC3E}">
        <p14:creationId xmlns:p14="http://schemas.microsoft.com/office/powerpoint/2010/main" val="35821073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AC3B8-08F5-41E0-9D97-1AFB9C5AEAB7}"/>
              </a:ext>
            </a:extLst>
          </p:cNvPr>
          <p:cNvSpPr>
            <a:spLocks noGrp="1"/>
          </p:cNvSpPr>
          <p:nvPr>
            <p:ph type="title"/>
          </p:nvPr>
        </p:nvSpPr>
        <p:spPr/>
        <p:txBody>
          <a:bodyPr/>
          <a:lstStyle/>
          <a:p>
            <a:r>
              <a:rPr lang="en-US"/>
              <a:t>Configuration Repository - Cloning</a:t>
            </a:r>
            <a:endParaRPr lang="es-CO"/>
          </a:p>
        </p:txBody>
      </p:sp>
      <p:sp>
        <p:nvSpPr>
          <p:cNvPr id="3" name="Slide Number Placeholder 2">
            <a:extLst>
              <a:ext uri="{FF2B5EF4-FFF2-40B4-BE49-F238E27FC236}">
                <a16:creationId xmlns:a16="http://schemas.microsoft.com/office/drawing/2014/main" id="{8C8F0911-9522-451B-8B3F-4E618FDB08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5C14B73C-2FC5-457F-8759-F0F0CB1F1146}"/>
              </a:ext>
            </a:extLst>
          </p:cNvPr>
          <p:cNvSpPr>
            <a:spLocks noGrp="1"/>
          </p:cNvSpPr>
          <p:nvPr>
            <p:ph type="body" sz="quarter" idx="13"/>
          </p:nvPr>
        </p:nvSpPr>
        <p:spPr/>
        <p:txBody>
          <a:bodyPr/>
          <a:lstStyle/>
          <a:p>
            <a:r>
              <a:rPr lang="en-US"/>
              <a:t>Save Configuration to Repository</a:t>
            </a:r>
          </a:p>
          <a:p>
            <a:pPr lvl="1"/>
            <a:r>
              <a:rPr lang="en-US"/>
              <a:t>Copies internal DB into Git repository</a:t>
            </a:r>
          </a:p>
          <a:p>
            <a:pPr lvl="1"/>
            <a:endParaRPr lang="en-US"/>
          </a:p>
          <a:p>
            <a:pPr lvl="1"/>
            <a:endParaRPr lang="en-US"/>
          </a:p>
          <a:p>
            <a:pPr lvl="1"/>
            <a:endParaRPr lang="en-US"/>
          </a:p>
          <a:p>
            <a:pPr lvl="1"/>
            <a:endParaRPr lang="en-US"/>
          </a:p>
          <a:p>
            <a:endParaRPr lang="en-US"/>
          </a:p>
          <a:p>
            <a:endParaRPr lang="en-US"/>
          </a:p>
          <a:p>
            <a:endParaRPr lang="en-US"/>
          </a:p>
          <a:p>
            <a:r>
              <a:rPr lang="en-US"/>
              <a:t>Clone the repository</a:t>
            </a:r>
          </a:p>
          <a:p>
            <a:endParaRPr lang="en-US"/>
          </a:p>
        </p:txBody>
      </p:sp>
      <p:sp>
        <p:nvSpPr>
          <p:cNvPr id="5" name="Rectangle 4">
            <a:extLst>
              <a:ext uri="{FF2B5EF4-FFF2-40B4-BE49-F238E27FC236}">
                <a16:creationId xmlns:a16="http://schemas.microsoft.com/office/drawing/2014/main" id="{B81A2BFA-2020-453E-B182-987F85DEC349}"/>
              </a:ext>
            </a:extLst>
          </p:cNvPr>
          <p:cNvSpPr/>
          <p:nvPr/>
        </p:nvSpPr>
        <p:spPr>
          <a:xfrm>
            <a:off x="733007" y="5115896"/>
            <a:ext cx="6263253" cy="369332"/>
          </a:xfrm>
          <a:prstGeom prst="rect">
            <a:avLst/>
          </a:prstGeom>
          <a:solidFill>
            <a:schemeClr val="bg1">
              <a:lumMod val="50000"/>
            </a:schemeClr>
          </a:solidFill>
        </p:spPr>
        <p:txBody>
          <a:bodyPr wrap="none">
            <a:spAutoFit/>
          </a:bodyPr>
          <a:lstStyle/>
          <a:p>
            <a:r>
              <a:rPr lang="es-CO" err="1">
                <a:solidFill>
                  <a:schemeClr val="bg1"/>
                </a:solidFill>
                <a:latin typeface="Consolas" panose="020B0609020204030204" pitchFamily="49" charset="0"/>
              </a:rPr>
              <a:t>git</a:t>
            </a:r>
            <a:r>
              <a:rPr lang="es-CO">
                <a:solidFill>
                  <a:schemeClr val="bg1"/>
                </a:solidFill>
                <a:latin typeface="Consolas" panose="020B0609020204030204" pitchFamily="49" charset="0"/>
              </a:rPr>
              <a:t> clone https://&lt;instance&gt;.scm.azure-api.net/ </a:t>
            </a:r>
          </a:p>
        </p:txBody>
      </p:sp>
      <p:pic>
        <p:nvPicPr>
          <p:cNvPr id="7" name="Picture 6">
            <a:extLst>
              <a:ext uri="{FF2B5EF4-FFF2-40B4-BE49-F238E27FC236}">
                <a16:creationId xmlns:a16="http://schemas.microsoft.com/office/drawing/2014/main" id="{E4FB516D-9D9F-4096-9227-C5EC03A9245E}"/>
              </a:ext>
            </a:extLst>
          </p:cNvPr>
          <p:cNvPicPr>
            <a:picLocks noChangeAspect="1"/>
          </p:cNvPicPr>
          <p:nvPr/>
        </p:nvPicPr>
        <p:blipFill>
          <a:blip r:embed="rId3"/>
          <a:stretch>
            <a:fillRect/>
          </a:stretch>
        </p:blipFill>
        <p:spPr>
          <a:xfrm>
            <a:off x="402336" y="1854126"/>
            <a:ext cx="8610600" cy="2647950"/>
          </a:xfrm>
          <a:prstGeom prst="rect">
            <a:avLst/>
          </a:prstGeom>
        </p:spPr>
      </p:pic>
    </p:spTree>
    <p:extLst>
      <p:ext uri="{BB962C8B-B14F-4D97-AF65-F5344CB8AC3E}">
        <p14:creationId xmlns:p14="http://schemas.microsoft.com/office/powerpoint/2010/main" val="2243072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E421-8ECD-4B77-8045-395C104E6DBD}"/>
              </a:ext>
            </a:extLst>
          </p:cNvPr>
          <p:cNvSpPr>
            <a:spLocks noGrp="1"/>
          </p:cNvSpPr>
          <p:nvPr>
            <p:ph type="title"/>
          </p:nvPr>
        </p:nvSpPr>
        <p:spPr/>
        <p:txBody>
          <a:bodyPr/>
          <a:lstStyle/>
          <a:p>
            <a:r>
              <a:rPr lang="en-US"/>
              <a:t>Configuration Repository - Cloning</a:t>
            </a:r>
            <a:endParaRPr lang="es-CO"/>
          </a:p>
        </p:txBody>
      </p:sp>
      <p:sp>
        <p:nvSpPr>
          <p:cNvPr id="3" name="Slide Number Placeholder 2">
            <a:extLst>
              <a:ext uri="{FF2B5EF4-FFF2-40B4-BE49-F238E27FC236}">
                <a16:creationId xmlns:a16="http://schemas.microsoft.com/office/drawing/2014/main" id="{2043A9BD-7DC0-4DCD-AA94-1EEA1DF9568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7D683C64-7E23-41CD-8538-B07062AE08A2}"/>
              </a:ext>
            </a:extLst>
          </p:cNvPr>
          <p:cNvSpPr>
            <a:spLocks noGrp="1"/>
          </p:cNvSpPr>
          <p:nvPr>
            <p:ph type="body" sz="quarter" idx="13"/>
          </p:nvPr>
        </p:nvSpPr>
        <p:spPr/>
        <p:txBody>
          <a:bodyPr/>
          <a:lstStyle/>
          <a:p>
            <a:r>
              <a:rPr lang="en-US"/>
              <a:t>Username: </a:t>
            </a:r>
            <a:r>
              <a:rPr lang="en-US" err="1">
                <a:solidFill>
                  <a:srgbClr val="0070C0"/>
                </a:solidFill>
                <a:latin typeface="Consolas" panose="020B0609020204030204" pitchFamily="49" charset="0"/>
              </a:rPr>
              <a:t>apim</a:t>
            </a:r>
            <a:endParaRPr lang="en-US">
              <a:solidFill>
                <a:srgbClr val="0070C0"/>
              </a:solidFill>
              <a:latin typeface="Consolas" panose="020B0609020204030204" pitchFamily="49" charset="0"/>
            </a:endParaRPr>
          </a:p>
          <a:p>
            <a:r>
              <a:rPr lang="en-US"/>
              <a:t>Password: Generate in portal:</a:t>
            </a:r>
            <a:endParaRPr lang="es-CO"/>
          </a:p>
          <a:p>
            <a:pPr marL="0" indent="0">
              <a:buNone/>
            </a:pPr>
            <a:endParaRPr lang="es-CO"/>
          </a:p>
        </p:txBody>
      </p:sp>
      <p:pic>
        <p:nvPicPr>
          <p:cNvPr id="5" name="Picture 4">
            <a:extLst>
              <a:ext uri="{FF2B5EF4-FFF2-40B4-BE49-F238E27FC236}">
                <a16:creationId xmlns:a16="http://schemas.microsoft.com/office/drawing/2014/main" id="{DA94DF67-4532-419F-9757-047CD6733250}"/>
              </a:ext>
            </a:extLst>
          </p:cNvPr>
          <p:cNvPicPr>
            <a:picLocks noChangeAspect="1"/>
          </p:cNvPicPr>
          <p:nvPr/>
        </p:nvPicPr>
        <p:blipFill>
          <a:blip r:embed="rId3"/>
          <a:stretch>
            <a:fillRect/>
          </a:stretch>
        </p:blipFill>
        <p:spPr>
          <a:xfrm>
            <a:off x="402336" y="2041462"/>
            <a:ext cx="8239125" cy="2790825"/>
          </a:xfrm>
          <a:prstGeom prst="rect">
            <a:avLst/>
          </a:prstGeom>
        </p:spPr>
      </p:pic>
    </p:spTree>
    <p:extLst>
      <p:ext uri="{BB962C8B-B14F-4D97-AF65-F5344CB8AC3E}">
        <p14:creationId xmlns:p14="http://schemas.microsoft.com/office/powerpoint/2010/main" val="5064867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5395F-D70F-453B-82E3-9621760DCC86}"/>
              </a:ext>
            </a:extLst>
          </p:cNvPr>
          <p:cNvSpPr>
            <a:spLocks noGrp="1"/>
          </p:cNvSpPr>
          <p:nvPr>
            <p:ph type="title"/>
          </p:nvPr>
        </p:nvSpPr>
        <p:spPr/>
        <p:txBody>
          <a:bodyPr/>
          <a:lstStyle/>
          <a:p>
            <a:r>
              <a:rPr lang="en-US"/>
              <a:t>Configuration Repository - Deployment</a:t>
            </a:r>
            <a:endParaRPr lang="es-CO"/>
          </a:p>
        </p:txBody>
      </p:sp>
      <p:sp>
        <p:nvSpPr>
          <p:cNvPr id="3" name="Slide Number Placeholder 2">
            <a:extLst>
              <a:ext uri="{FF2B5EF4-FFF2-40B4-BE49-F238E27FC236}">
                <a16:creationId xmlns:a16="http://schemas.microsoft.com/office/drawing/2014/main" id="{83EFFE64-7FFB-4B18-A335-5D905E759D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4637F15E-246C-45CC-BD35-4E97BA35DB80}"/>
              </a:ext>
            </a:extLst>
          </p:cNvPr>
          <p:cNvSpPr>
            <a:spLocks noGrp="1"/>
          </p:cNvSpPr>
          <p:nvPr>
            <p:ph type="body" sz="quarter" idx="13"/>
          </p:nvPr>
        </p:nvSpPr>
        <p:spPr/>
        <p:txBody>
          <a:bodyPr/>
          <a:lstStyle/>
          <a:p>
            <a:r>
              <a:rPr lang="en-US"/>
              <a:t>Make changes to your local clone and commit</a:t>
            </a:r>
          </a:p>
          <a:p>
            <a:r>
              <a:rPr lang="en-US"/>
              <a:t>Push changes:</a:t>
            </a:r>
          </a:p>
          <a:p>
            <a:endParaRPr lang="en-US"/>
          </a:p>
          <a:p>
            <a:endParaRPr lang="en-US"/>
          </a:p>
          <a:p>
            <a:endParaRPr lang="en-US"/>
          </a:p>
          <a:p>
            <a:endParaRPr lang="en-US"/>
          </a:p>
          <a:p>
            <a:r>
              <a:rPr lang="en-US"/>
              <a:t>Deploy Repository Configuration</a:t>
            </a:r>
          </a:p>
          <a:p>
            <a:pPr lvl="1"/>
            <a:r>
              <a:rPr lang="en-US"/>
              <a:t>Make changes active in database</a:t>
            </a:r>
          </a:p>
          <a:p>
            <a:endParaRPr lang="en-US"/>
          </a:p>
          <a:p>
            <a:endParaRPr lang="es-CO"/>
          </a:p>
        </p:txBody>
      </p:sp>
      <p:sp>
        <p:nvSpPr>
          <p:cNvPr id="5" name="Rectangle 4">
            <a:extLst>
              <a:ext uri="{FF2B5EF4-FFF2-40B4-BE49-F238E27FC236}">
                <a16:creationId xmlns:a16="http://schemas.microsoft.com/office/drawing/2014/main" id="{ED4B88C3-F2B6-4BDD-8125-B0958631FB43}"/>
              </a:ext>
            </a:extLst>
          </p:cNvPr>
          <p:cNvSpPr/>
          <p:nvPr/>
        </p:nvSpPr>
        <p:spPr>
          <a:xfrm>
            <a:off x="706017" y="1978290"/>
            <a:ext cx="6096000" cy="923330"/>
          </a:xfrm>
          <a:prstGeom prst="rect">
            <a:avLst/>
          </a:prstGeom>
          <a:solidFill>
            <a:schemeClr val="bg1">
              <a:lumMod val="50000"/>
            </a:schemeClr>
          </a:solidFill>
        </p:spPr>
        <p:txBody>
          <a:bodyPr>
            <a:spAutoFit/>
          </a:bodyPr>
          <a:lstStyle/>
          <a:p>
            <a:r>
              <a:rPr lang="es-CO" err="1">
                <a:solidFill>
                  <a:schemeClr val="bg1"/>
                </a:solidFill>
                <a:latin typeface="Consolas" panose="020B0609020204030204" pitchFamily="49" charset="0"/>
              </a:rPr>
              <a:t>git</a:t>
            </a:r>
            <a:r>
              <a:rPr lang="es-CO">
                <a:solidFill>
                  <a:schemeClr val="bg1"/>
                </a:solidFill>
                <a:latin typeface="Consolas" panose="020B0609020204030204" pitchFamily="49" charset="0"/>
              </a:rPr>
              <a:t> </a:t>
            </a:r>
            <a:r>
              <a:rPr lang="es-CO" err="1">
                <a:solidFill>
                  <a:schemeClr val="bg1"/>
                </a:solidFill>
                <a:latin typeface="Consolas" panose="020B0609020204030204" pitchFamily="49" charset="0"/>
              </a:rPr>
              <a:t>add</a:t>
            </a:r>
            <a:r>
              <a:rPr lang="es-CO">
                <a:solidFill>
                  <a:schemeClr val="bg1"/>
                </a:solidFill>
                <a:latin typeface="Consolas" panose="020B0609020204030204" pitchFamily="49" charset="0"/>
              </a:rPr>
              <a:t> --</a:t>
            </a:r>
            <a:r>
              <a:rPr lang="es-CO" err="1">
                <a:solidFill>
                  <a:schemeClr val="bg1"/>
                </a:solidFill>
                <a:latin typeface="Consolas" panose="020B0609020204030204" pitchFamily="49" charset="0"/>
              </a:rPr>
              <a:t>all</a:t>
            </a:r>
            <a:r>
              <a:rPr lang="es-CO">
                <a:solidFill>
                  <a:schemeClr val="bg1"/>
                </a:solidFill>
                <a:latin typeface="Consolas" panose="020B0609020204030204" pitchFamily="49" charset="0"/>
              </a:rPr>
              <a:t> </a:t>
            </a:r>
          </a:p>
          <a:p>
            <a:r>
              <a:rPr lang="es-CO" err="1">
                <a:solidFill>
                  <a:schemeClr val="bg1"/>
                </a:solidFill>
                <a:latin typeface="Consolas" panose="020B0609020204030204" pitchFamily="49" charset="0"/>
              </a:rPr>
              <a:t>git</a:t>
            </a:r>
            <a:r>
              <a:rPr lang="es-CO">
                <a:solidFill>
                  <a:schemeClr val="bg1"/>
                </a:solidFill>
                <a:latin typeface="Consolas" panose="020B0609020204030204" pitchFamily="49" charset="0"/>
              </a:rPr>
              <a:t> </a:t>
            </a:r>
            <a:r>
              <a:rPr lang="es-CO" err="1">
                <a:solidFill>
                  <a:schemeClr val="bg1"/>
                </a:solidFill>
                <a:latin typeface="Consolas" panose="020B0609020204030204" pitchFamily="49" charset="0"/>
              </a:rPr>
              <a:t>commit</a:t>
            </a:r>
            <a:r>
              <a:rPr lang="es-CO">
                <a:solidFill>
                  <a:schemeClr val="bg1"/>
                </a:solidFill>
                <a:latin typeface="Consolas" panose="020B0609020204030204" pitchFamily="49" charset="0"/>
              </a:rPr>
              <a:t> -m "</a:t>
            </a:r>
            <a:r>
              <a:rPr lang="es-CO" err="1">
                <a:solidFill>
                  <a:schemeClr val="bg1"/>
                </a:solidFill>
                <a:latin typeface="Consolas" panose="020B0609020204030204" pitchFamily="49" charset="0"/>
              </a:rPr>
              <a:t>description</a:t>
            </a:r>
            <a:r>
              <a:rPr lang="es-CO">
                <a:solidFill>
                  <a:schemeClr val="bg1"/>
                </a:solidFill>
                <a:latin typeface="Consolas" panose="020B0609020204030204" pitchFamily="49" charset="0"/>
              </a:rPr>
              <a:t> </a:t>
            </a:r>
            <a:r>
              <a:rPr lang="es-CO" err="1">
                <a:solidFill>
                  <a:schemeClr val="bg1"/>
                </a:solidFill>
                <a:latin typeface="Consolas" panose="020B0609020204030204" pitchFamily="49" charset="0"/>
              </a:rPr>
              <a:t>of</a:t>
            </a:r>
            <a:r>
              <a:rPr lang="es-CO">
                <a:solidFill>
                  <a:schemeClr val="bg1"/>
                </a:solidFill>
                <a:latin typeface="Consolas" panose="020B0609020204030204" pitchFamily="49" charset="0"/>
              </a:rPr>
              <a:t> </a:t>
            </a:r>
            <a:r>
              <a:rPr lang="es-CO" err="1">
                <a:solidFill>
                  <a:schemeClr val="bg1"/>
                </a:solidFill>
                <a:latin typeface="Consolas" panose="020B0609020204030204" pitchFamily="49" charset="0"/>
              </a:rPr>
              <a:t>your</a:t>
            </a:r>
            <a:r>
              <a:rPr lang="es-CO">
                <a:solidFill>
                  <a:schemeClr val="bg1"/>
                </a:solidFill>
                <a:latin typeface="Consolas" panose="020B0609020204030204" pitchFamily="49" charset="0"/>
              </a:rPr>
              <a:t> </a:t>
            </a:r>
            <a:r>
              <a:rPr lang="es-CO" err="1">
                <a:solidFill>
                  <a:schemeClr val="bg1"/>
                </a:solidFill>
                <a:latin typeface="Consolas" panose="020B0609020204030204" pitchFamily="49" charset="0"/>
              </a:rPr>
              <a:t>changes</a:t>
            </a:r>
            <a:r>
              <a:rPr lang="es-CO">
                <a:solidFill>
                  <a:schemeClr val="bg1"/>
                </a:solidFill>
                <a:latin typeface="Consolas" panose="020B0609020204030204" pitchFamily="49" charset="0"/>
              </a:rPr>
              <a:t>" </a:t>
            </a:r>
          </a:p>
          <a:p>
            <a:r>
              <a:rPr lang="es-CO" err="1">
                <a:solidFill>
                  <a:schemeClr val="bg1"/>
                </a:solidFill>
                <a:latin typeface="Consolas" panose="020B0609020204030204" pitchFamily="49" charset="0"/>
              </a:rPr>
              <a:t>git</a:t>
            </a:r>
            <a:r>
              <a:rPr lang="es-CO">
                <a:solidFill>
                  <a:schemeClr val="bg1"/>
                </a:solidFill>
                <a:latin typeface="Consolas" panose="020B0609020204030204" pitchFamily="49" charset="0"/>
              </a:rPr>
              <a:t> </a:t>
            </a:r>
            <a:r>
              <a:rPr lang="es-CO" err="1">
                <a:solidFill>
                  <a:schemeClr val="bg1"/>
                </a:solidFill>
                <a:latin typeface="Consolas" panose="020B0609020204030204" pitchFamily="49" charset="0"/>
              </a:rPr>
              <a:t>push</a:t>
            </a:r>
            <a:endParaRPr lang="es-CO">
              <a:solidFill>
                <a:schemeClr val="bg1"/>
              </a:solidFill>
              <a:latin typeface="Consolas" panose="020B0609020204030204" pitchFamily="49" charset="0"/>
            </a:endParaRPr>
          </a:p>
        </p:txBody>
      </p:sp>
    </p:spTree>
    <p:extLst>
      <p:ext uri="{BB962C8B-B14F-4D97-AF65-F5344CB8AC3E}">
        <p14:creationId xmlns:p14="http://schemas.microsoft.com/office/powerpoint/2010/main" val="15142242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CD980-6CAD-4378-903C-9E4F65287AE5}"/>
              </a:ext>
            </a:extLst>
          </p:cNvPr>
          <p:cNvSpPr>
            <a:spLocks noGrp="1"/>
          </p:cNvSpPr>
          <p:nvPr>
            <p:ph type="title"/>
          </p:nvPr>
        </p:nvSpPr>
        <p:spPr/>
        <p:txBody>
          <a:bodyPr/>
          <a:lstStyle/>
          <a:p>
            <a:r>
              <a:rPr lang="en-US"/>
              <a:t>Metrics</a:t>
            </a:r>
            <a:endParaRPr lang="es-CO"/>
          </a:p>
        </p:txBody>
      </p:sp>
      <p:pic>
        <p:nvPicPr>
          <p:cNvPr id="5" name="Picture 4">
            <a:extLst>
              <a:ext uri="{FF2B5EF4-FFF2-40B4-BE49-F238E27FC236}">
                <a16:creationId xmlns:a16="http://schemas.microsoft.com/office/drawing/2014/main" id="{7331C79E-6885-4E78-A91D-FBD1DAE7BE50}"/>
              </a:ext>
            </a:extLst>
          </p:cNvPr>
          <p:cNvPicPr>
            <a:picLocks noChangeAspect="1"/>
          </p:cNvPicPr>
          <p:nvPr/>
        </p:nvPicPr>
        <p:blipFill>
          <a:blip r:embed="rId3"/>
          <a:stretch>
            <a:fillRect/>
          </a:stretch>
        </p:blipFill>
        <p:spPr>
          <a:xfrm>
            <a:off x="548133" y="888101"/>
            <a:ext cx="10191402" cy="5868645"/>
          </a:xfrm>
          <a:prstGeom prst="rect">
            <a:avLst/>
          </a:prstGeom>
        </p:spPr>
      </p:pic>
    </p:spTree>
    <p:extLst>
      <p:ext uri="{BB962C8B-B14F-4D97-AF65-F5344CB8AC3E}">
        <p14:creationId xmlns:p14="http://schemas.microsoft.com/office/powerpoint/2010/main" val="2959713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958E4-52BD-4B52-A758-5EACF1948A4F}"/>
              </a:ext>
            </a:extLst>
          </p:cNvPr>
          <p:cNvSpPr>
            <a:spLocks noGrp="1"/>
          </p:cNvSpPr>
          <p:nvPr>
            <p:ph type="title"/>
          </p:nvPr>
        </p:nvSpPr>
        <p:spPr/>
        <p:txBody>
          <a:bodyPr/>
          <a:lstStyle/>
          <a:p>
            <a:r>
              <a:rPr lang="en-US"/>
              <a:t>OMS - Integration</a:t>
            </a:r>
            <a:endParaRPr lang="es-CO"/>
          </a:p>
        </p:txBody>
      </p:sp>
      <p:sp>
        <p:nvSpPr>
          <p:cNvPr id="3" name="Slide Number Placeholder 2">
            <a:extLst>
              <a:ext uri="{FF2B5EF4-FFF2-40B4-BE49-F238E27FC236}">
                <a16:creationId xmlns:a16="http://schemas.microsoft.com/office/drawing/2014/main" id="{A41D01CF-0E2E-4125-8A78-57850350EC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158F45DF-5DAC-4EA4-BEEB-2FBAD1D36E84}"/>
              </a:ext>
            </a:extLst>
          </p:cNvPr>
          <p:cNvSpPr>
            <a:spLocks noGrp="1"/>
          </p:cNvSpPr>
          <p:nvPr>
            <p:ph type="body" sz="quarter" idx="13"/>
          </p:nvPr>
        </p:nvSpPr>
        <p:spPr>
          <a:xfrm>
            <a:off x="402336" y="1143000"/>
            <a:ext cx="5447958" cy="4956048"/>
          </a:xfrm>
        </p:spPr>
        <p:txBody>
          <a:bodyPr/>
          <a:lstStyle/>
          <a:p>
            <a:r>
              <a:rPr lang="en-US"/>
              <a:t>Enabled by turning on Diagnostic Logs</a:t>
            </a:r>
          </a:p>
          <a:p>
            <a:r>
              <a:rPr lang="en-US"/>
              <a:t>Can send:</a:t>
            </a:r>
          </a:p>
          <a:p>
            <a:pPr lvl="1"/>
            <a:r>
              <a:rPr lang="en-US"/>
              <a:t>Gateway Logs</a:t>
            </a:r>
          </a:p>
          <a:p>
            <a:pPr lvl="1"/>
            <a:r>
              <a:rPr lang="en-US"/>
              <a:t>Metrics</a:t>
            </a:r>
          </a:p>
          <a:p>
            <a:r>
              <a:rPr lang="en-US"/>
              <a:t>Only log search available</a:t>
            </a:r>
          </a:p>
          <a:p>
            <a:pPr lvl="1"/>
            <a:r>
              <a:rPr lang="en-US"/>
              <a:t>No OMS Solution at this time</a:t>
            </a:r>
            <a:endParaRPr lang="es-CO"/>
          </a:p>
        </p:txBody>
      </p:sp>
      <p:pic>
        <p:nvPicPr>
          <p:cNvPr id="5" name="Picture 4">
            <a:extLst>
              <a:ext uri="{FF2B5EF4-FFF2-40B4-BE49-F238E27FC236}">
                <a16:creationId xmlns:a16="http://schemas.microsoft.com/office/drawing/2014/main" id="{A4A84CCA-D776-4CCE-BDEB-A91BADCA225A}"/>
              </a:ext>
            </a:extLst>
          </p:cNvPr>
          <p:cNvPicPr>
            <a:picLocks noChangeAspect="1"/>
          </p:cNvPicPr>
          <p:nvPr/>
        </p:nvPicPr>
        <p:blipFill>
          <a:blip r:embed="rId3"/>
          <a:stretch>
            <a:fillRect/>
          </a:stretch>
        </p:blipFill>
        <p:spPr>
          <a:xfrm>
            <a:off x="6198831" y="726427"/>
            <a:ext cx="5467350" cy="5162550"/>
          </a:xfrm>
          <a:prstGeom prst="rect">
            <a:avLst/>
          </a:prstGeom>
        </p:spPr>
      </p:pic>
    </p:spTree>
    <p:extLst>
      <p:ext uri="{BB962C8B-B14F-4D97-AF65-F5344CB8AC3E}">
        <p14:creationId xmlns:p14="http://schemas.microsoft.com/office/powerpoint/2010/main" val="41890057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3416602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50E6E000-6DBA-D14E-9AFA-F7C310832428}"/>
              </a:ext>
            </a:extLst>
          </p:cNvPr>
          <p:cNvGraphicFramePr>
            <a:graphicFrameLocks noGrp="1"/>
          </p:cNvGraphicFramePr>
          <p:nvPr/>
        </p:nvGraphicFramePr>
        <p:xfrm>
          <a:off x="26680" y="557049"/>
          <a:ext cx="12138640" cy="5743902"/>
        </p:xfrm>
        <a:graphic>
          <a:graphicData uri="http://schemas.openxmlformats.org/drawingml/2006/table">
            <a:tbl>
              <a:tblPr bandRow="1">
                <a:tableStyleId>{2D5ABB26-0587-4C30-8999-92F81FD0307C}</a:tableStyleId>
              </a:tblPr>
              <a:tblGrid>
                <a:gridCol w="2427728">
                  <a:extLst>
                    <a:ext uri="{9D8B030D-6E8A-4147-A177-3AD203B41FA5}">
                      <a16:colId xmlns:a16="http://schemas.microsoft.com/office/drawing/2014/main" val="4050808051"/>
                    </a:ext>
                  </a:extLst>
                </a:gridCol>
                <a:gridCol w="2427728">
                  <a:extLst>
                    <a:ext uri="{9D8B030D-6E8A-4147-A177-3AD203B41FA5}">
                      <a16:colId xmlns:a16="http://schemas.microsoft.com/office/drawing/2014/main" val="2278500562"/>
                    </a:ext>
                  </a:extLst>
                </a:gridCol>
                <a:gridCol w="2427728">
                  <a:extLst>
                    <a:ext uri="{9D8B030D-6E8A-4147-A177-3AD203B41FA5}">
                      <a16:colId xmlns:a16="http://schemas.microsoft.com/office/drawing/2014/main" val="280699582"/>
                    </a:ext>
                  </a:extLst>
                </a:gridCol>
                <a:gridCol w="2427728">
                  <a:extLst>
                    <a:ext uri="{9D8B030D-6E8A-4147-A177-3AD203B41FA5}">
                      <a16:colId xmlns:a16="http://schemas.microsoft.com/office/drawing/2014/main" val="1451659298"/>
                    </a:ext>
                  </a:extLst>
                </a:gridCol>
                <a:gridCol w="2427728">
                  <a:extLst>
                    <a:ext uri="{9D8B030D-6E8A-4147-A177-3AD203B41FA5}">
                      <a16:colId xmlns:a16="http://schemas.microsoft.com/office/drawing/2014/main" val="3389562508"/>
                    </a:ext>
                  </a:extLst>
                </a:gridCol>
              </a:tblGrid>
              <a:tr h="1867862">
                <a:tc>
                  <a:txBody>
                    <a:bodyPr/>
                    <a:lstStyle/>
                    <a:p>
                      <a:pPr algn="ctr"/>
                      <a:endParaRPr lang="en-US" sz="3500" b="0" i="0">
                        <a:solidFill>
                          <a:schemeClr val="bg2">
                            <a:lumMod val="75000"/>
                          </a:schemeClr>
                        </a:solidFill>
                        <a:latin typeface="Segoe UI Light" panose="020B0502040204020203" pitchFamily="34" charset="0"/>
                        <a:cs typeface="Segoe UI Light" panose="020B0502040204020203" pitchFamily="34" charset="0"/>
                      </a:endParaRPr>
                    </a:p>
                  </a:txBody>
                  <a:tcPr marL="89642" marR="89642" marT="44821" marB="44821"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500" b="0" i="0">
                          <a:solidFill>
                            <a:srgbClr val="0070C0"/>
                          </a:solidFill>
                          <a:latin typeface="Segoe UI Light" panose="020B0502040204020203" pitchFamily="34" charset="0"/>
                          <a:cs typeface="Segoe UI Light" panose="020B0502040204020203" pitchFamily="34" charset="0"/>
                        </a:rPr>
                        <a:t>Customers</a:t>
                      </a: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500" b="0" i="0">
                          <a:solidFill>
                            <a:srgbClr val="0070C0"/>
                          </a:solidFill>
                          <a:latin typeface="Segoe UI Light" panose="020B0502040204020203" pitchFamily="34" charset="0"/>
                          <a:cs typeface="Segoe UI Light" panose="020B0502040204020203" pitchFamily="34" charset="0"/>
                        </a:rPr>
                        <a:t>Instances</a:t>
                      </a: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500" b="0" i="0">
                          <a:solidFill>
                            <a:srgbClr val="0070C0"/>
                          </a:solidFill>
                          <a:latin typeface="Segoe UI Light" panose="020B0502040204020203" pitchFamily="34" charset="0"/>
                          <a:cs typeface="Segoe UI Light" panose="020B0502040204020203" pitchFamily="34" charset="0"/>
                        </a:rPr>
                        <a:t>Calls</a:t>
                      </a: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500" b="0" i="0">
                          <a:solidFill>
                            <a:srgbClr val="0070C0"/>
                          </a:solidFill>
                          <a:latin typeface="Segoe UI Light" panose="020B0502040204020203" pitchFamily="34" charset="0"/>
                          <a:cs typeface="Segoe UI Light" panose="020B0502040204020203" pitchFamily="34" charset="0"/>
                        </a:rPr>
                        <a:t>APIs</a:t>
                      </a:r>
                    </a:p>
                  </a:txBody>
                  <a:tcPr marL="89642" marR="89642" marT="44821" marB="44821"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0922255"/>
                  </a:ext>
                </a:extLst>
              </a:tr>
              <a:tr h="1938020">
                <a:tc>
                  <a:txBody>
                    <a:bodyPr/>
                    <a:lstStyle/>
                    <a:p>
                      <a:pPr algn="ctr"/>
                      <a:r>
                        <a:rPr lang="en-US" sz="3500" b="0" i="0">
                          <a:solidFill>
                            <a:srgbClr val="0070C0"/>
                          </a:solidFill>
                          <a:latin typeface="Segoe UI Light" panose="020B0502040204020203" pitchFamily="34" charset="0"/>
                          <a:cs typeface="Segoe UI Light" panose="020B0502040204020203" pitchFamily="34" charset="0"/>
                        </a:rPr>
                        <a:t>Growth</a:t>
                      </a:r>
                    </a:p>
                    <a:p>
                      <a:pPr algn="ctr"/>
                      <a:r>
                        <a:rPr lang="en-US" sz="1400" b="0" i="0">
                          <a:solidFill>
                            <a:srgbClr val="0070C0"/>
                          </a:solidFill>
                          <a:latin typeface="Segoe UI Light" panose="020B0502040204020203" pitchFamily="34" charset="0"/>
                          <a:cs typeface="Segoe UI Light" panose="020B0502040204020203" pitchFamily="34" charset="0"/>
                        </a:rPr>
                        <a:t>(trailing 12 months)</a:t>
                      </a:r>
                    </a:p>
                  </a:txBody>
                  <a:tcPr marL="89642" marR="89642" marT="44821" marB="44821"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500" b="0" i="0">
                          <a:latin typeface="Segoe UI Light" panose="020B0502040204020203" pitchFamily="34" charset="0"/>
                          <a:cs typeface="Segoe UI Light" panose="020B0502040204020203" pitchFamily="34" charset="0"/>
                        </a:rPr>
                        <a:t>+100%</a:t>
                      </a: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500" b="0" i="0">
                          <a:latin typeface="Segoe UI Light" panose="020B0502040204020203" pitchFamily="34" charset="0"/>
                          <a:cs typeface="Segoe UI Light" panose="020B0502040204020203" pitchFamily="34" charset="0"/>
                        </a:rPr>
                        <a:t>+65%</a:t>
                      </a: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500" b="0" i="0">
                          <a:latin typeface="Segoe UI Light" panose="020B0502040204020203" pitchFamily="34" charset="0"/>
                          <a:cs typeface="Segoe UI Light" panose="020B0502040204020203" pitchFamily="34" charset="0"/>
                        </a:rPr>
                        <a:t>+230%</a:t>
                      </a: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500" b="0" i="0">
                          <a:latin typeface="Segoe UI Light" panose="020B0502040204020203" pitchFamily="34" charset="0"/>
                          <a:cs typeface="Segoe UI Light" panose="020B0502040204020203" pitchFamily="34" charset="0"/>
                        </a:rPr>
                        <a:t>+244%</a:t>
                      </a:r>
                    </a:p>
                  </a:txBody>
                  <a:tcPr marL="89642" marR="89642" marT="44821" marB="44821"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64528"/>
                  </a:ext>
                </a:extLst>
              </a:tr>
              <a:tr h="1938020">
                <a:tc>
                  <a:txBody>
                    <a:bodyPr/>
                    <a:lstStyle/>
                    <a:p>
                      <a:pPr algn="ctr"/>
                      <a:r>
                        <a:rPr lang="en-US" sz="3500" b="0" i="0">
                          <a:solidFill>
                            <a:srgbClr val="0070C0"/>
                          </a:solidFill>
                          <a:latin typeface="Segoe UI Light" panose="020B0502040204020203" pitchFamily="34" charset="0"/>
                          <a:cs typeface="Segoe UI Light" panose="020B0502040204020203" pitchFamily="34" charset="0"/>
                        </a:rPr>
                        <a:t>Total</a:t>
                      </a:r>
                    </a:p>
                    <a:p>
                      <a:pPr algn="ctr"/>
                      <a:r>
                        <a:rPr lang="en-US" sz="1400" b="0" i="0">
                          <a:solidFill>
                            <a:srgbClr val="0070C0"/>
                          </a:solidFill>
                          <a:latin typeface="Segoe UI Light" panose="020B0502040204020203" pitchFamily="34" charset="0"/>
                          <a:cs typeface="Segoe UI Light" panose="020B0502040204020203" pitchFamily="34" charset="0"/>
                        </a:rPr>
                        <a:t>(as of Oct 31)</a:t>
                      </a:r>
                    </a:p>
                  </a:txBody>
                  <a:tcPr marL="89642" marR="89642" marT="44821" marB="44821"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500" b="0" i="0">
                          <a:latin typeface="Segoe UI Light" panose="020B0502040204020203" pitchFamily="34" charset="0"/>
                          <a:cs typeface="Segoe UI Light" panose="020B0502040204020203" pitchFamily="34" charset="0"/>
                        </a:rPr>
                        <a:t>12K</a:t>
                      </a: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500" b="0" i="0">
                          <a:latin typeface="Segoe UI Light" panose="020B0502040204020203" pitchFamily="34" charset="0"/>
                          <a:cs typeface="Segoe UI Light" panose="020B0502040204020203" pitchFamily="34" charset="0"/>
                        </a:rPr>
                        <a:t>24K</a:t>
                      </a: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500" b="0" i="0">
                          <a:latin typeface="Segoe UI Light" panose="020B0502040204020203" pitchFamily="34" charset="0"/>
                          <a:cs typeface="Segoe UI Light" panose="020B0502040204020203" pitchFamily="34" charset="0"/>
                        </a:rPr>
                        <a:t>4B per day</a:t>
                      </a: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500" b="0" i="0">
                          <a:latin typeface="Segoe UI Light" panose="020B0502040204020203" pitchFamily="34" charset="0"/>
                          <a:cs typeface="Segoe UI Light" panose="020B0502040204020203" pitchFamily="34" charset="0"/>
                        </a:rPr>
                        <a:t>170K</a:t>
                      </a:r>
                    </a:p>
                  </a:txBody>
                  <a:tcPr marL="89642" marR="89642" marT="44821" marB="44821"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139957506"/>
                  </a:ext>
                </a:extLst>
              </a:tr>
            </a:tbl>
          </a:graphicData>
        </a:graphic>
      </p:graphicFrame>
    </p:spTree>
    <p:extLst>
      <p:ext uri="{BB962C8B-B14F-4D97-AF65-F5344CB8AC3E}">
        <p14:creationId xmlns:p14="http://schemas.microsoft.com/office/powerpoint/2010/main" val="63021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p:cNvCxnSpPr/>
          <p:nvPr/>
        </p:nvCxnSpPr>
        <p:spPr>
          <a:xfrm>
            <a:off x="262625" y="2233471"/>
            <a:ext cx="6778301"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3713748" y="1374995"/>
            <a:ext cx="911031"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3634712" y="3203685"/>
            <a:ext cx="925315"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3713748" y="5345772"/>
            <a:ext cx="911031"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1117212" y="2233472"/>
            <a:ext cx="8724" cy="31363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duotone>
              <a:prstClr val="black"/>
              <a:schemeClr val="tx2">
                <a:tint val="45000"/>
                <a:satMod val="400000"/>
              </a:schemeClr>
            </a:duotone>
          </a:blip>
          <a:stretch>
            <a:fillRect/>
          </a:stretch>
        </p:blipFill>
        <p:spPr>
          <a:xfrm>
            <a:off x="297147" y="828658"/>
            <a:ext cx="2941500" cy="1010649"/>
          </a:xfrm>
          <a:prstGeom prst="rect">
            <a:avLst/>
          </a:prstGeom>
        </p:spPr>
      </p:pic>
      <p:pic>
        <p:nvPicPr>
          <p:cNvPr id="6" name="Picture 5"/>
          <p:cNvPicPr>
            <a:picLocks noChangeAspect="1"/>
          </p:cNvPicPr>
          <p:nvPr/>
        </p:nvPicPr>
        <p:blipFill>
          <a:blip r:embed="rId4">
            <a:duotone>
              <a:prstClr val="black"/>
              <a:schemeClr val="accent1">
                <a:tint val="45000"/>
                <a:satMod val="400000"/>
              </a:schemeClr>
            </a:duotone>
          </a:blip>
          <a:stretch>
            <a:fillRect/>
          </a:stretch>
        </p:blipFill>
        <p:spPr>
          <a:xfrm>
            <a:off x="262625" y="4395900"/>
            <a:ext cx="2952555" cy="1578254"/>
          </a:xfrm>
          <a:prstGeom prst="rect">
            <a:avLst/>
          </a:prstGeom>
        </p:spPr>
      </p:pic>
      <p:sp>
        <p:nvSpPr>
          <p:cNvPr id="71" name="TextBox 70"/>
          <p:cNvSpPr txBox="1"/>
          <p:nvPr/>
        </p:nvSpPr>
        <p:spPr>
          <a:xfrm>
            <a:off x="339639" y="1854283"/>
            <a:ext cx="1643399" cy="338554"/>
          </a:xfrm>
          <a:prstGeom prst="rect">
            <a:avLst/>
          </a:prstGeom>
          <a:noFill/>
        </p:spPr>
        <p:txBody>
          <a:bodyPr wrap="none" rtlCol="0">
            <a:spAutoFit/>
          </a:bodyPr>
          <a:lstStyle/>
          <a:p>
            <a:pPr defTabSz="914049"/>
            <a:r>
              <a:rPr lang="en-US" sz="1600" kern="0">
                <a:solidFill>
                  <a:srgbClr val="FFFFFF"/>
                </a:solidFill>
              </a:rPr>
              <a:t>APP </a:t>
            </a:r>
            <a:r>
              <a:rPr lang="en-US" sz="1600" kern="0">
                <a:solidFill>
                  <a:srgbClr val="505050"/>
                </a:solidFill>
              </a:rPr>
              <a:t>DEVELOPERS</a:t>
            </a:r>
          </a:p>
        </p:txBody>
      </p:sp>
      <p:sp>
        <p:nvSpPr>
          <p:cNvPr id="73" name="TextBox 72"/>
          <p:cNvSpPr txBox="1"/>
          <p:nvPr/>
        </p:nvSpPr>
        <p:spPr>
          <a:xfrm>
            <a:off x="339635" y="3896815"/>
            <a:ext cx="609462" cy="338554"/>
          </a:xfrm>
          <a:prstGeom prst="rect">
            <a:avLst/>
          </a:prstGeom>
          <a:noFill/>
        </p:spPr>
        <p:txBody>
          <a:bodyPr wrap="none" rtlCol="0">
            <a:spAutoFit/>
          </a:bodyPr>
          <a:lstStyle/>
          <a:p>
            <a:pPr defTabSz="914049"/>
            <a:r>
              <a:rPr lang="en-US" sz="1600" kern="0">
                <a:solidFill>
                  <a:srgbClr val="505050"/>
                </a:solidFill>
              </a:rPr>
              <a:t>APPS</a:t>
            </a:r>
          </a:p>
        </p:txBody>
      </p:sp>
      <p:sp>
        <p:nvSpPr>
          <p:cNvPr id="81" name="TextBox 80"/>
          <p:cNvSpPr txBox="1"/>
          <p:nvPr/>
        </p:nvSpPr>
        <p:spPr>
          <a:xfrm>
            <a:off x="339636" y="5951951"/>
            <a:ext cx="1524776" cy="338554"/>
          </a:xfrm>
          <a:prstGeom prst="rect">
            <a:avLst/>
          </a:prstGeom>
          <a:noFill/>
        </p:spPr>
        <p:txBody>
          <a:bodyPr wrap="none" rtlCol="0">
            <a:spAutoFit/>
          </a:bodyPr>
          <a:lstStyle/>
          <a:p>
            <a:pPr defTabSz="914049"/>
            <a:r>
              <a:rPr lang="en-US" sz="1600" kern="0">
                <a:solidFill>
                  <a:srgbClr val="505050"/>
                </a:solidFill>
              </a:rPr>
              <a:t>API PUBLISHERS</a:t>
            </a:r>
          </a:p>
        </p:txBody>
      </p:sp>
      <p:pic>
        <p:nvPicPr>
          <p:cNvPr id="82" name="Picture 81"/>
          <p:cNvPicPr>
            <a:picLocks noChangeAspect="1"/>
          </p:cNvPicPr>
          <p:nvPr/>
        </p:nvPicPr>
        <p:blipFill>
          <a:blip r:embed="rId5">
            <a:duotone>
              <a:prstClr val="black"/>
              <a:schemeClr val="accent1">
                <a:tint val="45000"/>
                <a:satMod val="400000"/>
              </a:schemeClr>
            </a:duotone>
          </a:blip>
          <a:stretch>
            <a:fillRect/>
          </a:stretch>
        </p:blipFill>
        <p:spPr>
          <a:xfrm>
            <a:off x="450990" y="2570290"/>
            <a:ext cx="2461283" cy="1428013"/>
          </a:xfrm>
          <a:prstGeom prst="rect">
            <a:avLst/>
          </a:prstGeom>
        </p:spPr>
      </p:pic>
      <p:cxnSp>
        <p:nvCxnSpPr>
          <p:cNvPr id="83" name="Straight Connector 82"/>
          <p:cNvCxnSpPr/>
          <p:nvPr/>
        </p:nvCxnSpPr>
        <p:spPr>
          <a:xfrm>
            <a:off x="262625" y="4318855"/>
            <a:ext cx="6778301"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443855" y="3203685"/>
            <a:ext cx="925315"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633993" y="2056976"/>
            <a:ext cx="1006732" cy="2091767"/>
          </a:xfrm>
          <a:prstGeom prst="rect">
            <a:avLst/>
          </a:prstGeom>
        </p:spPr>
      </p:pic>
      <p:pic>
        <p:nvPicPr>
          <p:cNvPr id="35" name="Picture 34"/>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10800000">
            <a:off x="8901002" y="3078920"/>
            <a:ext cx="748994" cy="304676"/>
          </a:xfrm>
          <a:prstGeom prst="rect">
            <a:avLst/>
          </a:prstGeom>
        </p:spPr>
      </p:pic>
      <p:sp>
        <p:nvSpPr>
          <p:cNvPr id="42" name="TextBox 41"/>
          <p:cNvSpPr txBox="1"/>
          <p:nvPr/>
        </p:nvSpPr>
        <p:spPr>
          <a:xfrm>
            <a:off x="8876218" y="4549373"/>
            <a:ext cx="2593671" cy="1096657"/>
          </a:xfrm>
          <a:prstGeom prst="rect">
            <a:avLst/>
          </a:prstGeom>
          <a:noFill/>
        </p:spPr>
        <p:txBody>
          <a:bodyPr wrap="square" rtlCol="0">
            <a:spAutoFit/>
          </a:bodyPr>
          <a:lstStyle/>
          <a:p>
            <a:pPr algn="ctr" defTabSz="914049"/>
            <a:r>
              <a:rPr lang="en-US" sz="1600" kern="0">
                <a:solidFill>
                  <a:srgbClr val="505050"/>
                </a:solidFill>
              </a:rPr>
              <a:t>Hosted </a:t>
            </a:r>
            <a:r>
              <a:rPr lang="en-US" sz="1600" b="1" kern="0">
                <a:solidFill>
                  <a:srgbClr val="505050"/>
                </a:solidFill>
              </a:rPr>
              <a:t>anywhere</a:t>
            </a:r>
            <a:r>
              <a:rPr lang="en-US" sz="1600" kern="0">
                <a:solidFill>
                  <a:srgbClr val="505050"/>
                </a:solidFill>
              </a:rPr>
              <a:t>.</a:t>
            </a:r>
          </a:p>
          <a:p>
            <a:pPr algn="ctr" defTabSz="914049"/>
            <a:endParaRPr lang="en-US" sz="1600" kern="0">
              <a:solidFill>
                <a:srgbClr val="505050"/>
              </a:solidFill>
            </a:endParaRPr>
          </a:p>
          <a:p>
            <a:pPr algn="ctr" defTabSz="914049"/>
            <a:r>
              <a:rPr lang="en-US" sz="1600" kern="0">
                <a:solidFill>
                  <a:srgbClr val="505050"/>
                </a:solidFill>
              </a:rPr>
              <a:t>Developed using </a:t>
            </a:r>
            <a:r>
              <a:rPr lang="en-US" sz="1600" b="1" kern="0">
                <a:solidFill>
                  <a:srgbClr val="505050"/>
                </a:solidFill>
              </a:rPr>
              <a:t>any</a:t>
            </a:r>
            <a:r>
              <a:rPr lang="en-US" sz="1600" kern="0">
                <a:solidFill>
                  <a:srgbClr val="505050"/>
                </a:solidFill>
              </a:rPr>
              <a:t> technology.</a:t>
            </a:r>
          </a:p>
        </p:txBody>
      </p:sp>
      <p:sp>
        <p:nvSpPr>
          <p:cNvPr id="43" name="TextBox 42"/>
          <p:cNvSpPr txBox="1"/>
          <p:nvPr/>
        </p:nvSpPr>
        <p:spPr>
          <a:xfrm>
            <a:off x="8708200" y="3460574"/>
            <a:ext cx="889988" cy="523220"/>
          </a:xfrm>
          <a:prstGeom prst="rect">
            <a:avLst/>
          </a:prstGeom>
          <a:noFill/>
        </p:spPr>
        <p:txBody>
          <a:bodyPr wrap="none" rtlCol="0">
            <a:spAutoFit/>
          </a:bodyPr>
          <a:lstStyle/>
          <a:p>
            <a:pPr algn="ctr" defTabSz="914049"/>
            <a:r>
              <a:rPr lang="en-US" sz="1400" kern="0">
                <a:solidFill>
                  <a:srgbClr val="505050"/>
                </a:solidFill>
              </a:rPr>
              <a:t>BACKEND</a:t>
            </a:r>
          </a:p>
          <a:p>
            <a:pPr algn="ctr" defTabSz="914049"/>
            <a:r>
              <a:rPr lang="en-US" sz="1400" kern="0">
                <a:solidFill>
                  <a:srgbClr val="505050"/>
                </a:solidFill>
              </a:rPr>
              <a:t>APIs</a:t>
            </a:r>
          </a:p>
        </p:txBody>
      </p:sp>
      <p:sp>
        <p:nvSpPr>
          <p:cNvPr id="28" name="TextBox 27"/>
          <p:cNvSpPr txBox="1"/>
          <p:nvPr/>
        </p:nvSpPr>
        <p:spPr>
          <a:xfrm>
            <a:off x="7423047" y="3469261"/>
            <a:ext cx="966932" cy="523220"/>
          </a:xfrm>
          <a:prstGeom prst="rect">
            <a:avLst/>
          </a:prstGeom>
          <a:noFill/>
        </p:spPr>
        <p:txBody>
          <a:bodyPr wrap="none" rtlCol="0">
            <a:spAutoFit/>
          </a:bodyPr>
          <a:lstStyle/>
          <a:p>
            <a:pPr algn="ctr" defTabSz="914049"/>
            <a:r>
              <a:rPr lang="en-US" sz="1400" kern="0">
                <a:solidFill>
                  <a:srgbClr val="505050"/>
                </a:solidFill>
              </a:rPr>
              <a:t>DIRECT OR</a:t>
            </a:r>
          </a:p>
          <a:p>
            <a:pPr algn="ctr" defTabSz="914049"/>
            <a:r>
              <a:rPr lang="en-US" sz="1400" kern="0">
                <a:solidFill>
                  <a:srgbClr val="505050"/>
                </a:solidFill>
              </a:rPr>
              <a:t>VPN</a:t>
            </a:r>
          </a:p>
        </p:txBody>
      </p:sp>
      <p:pic>
        <p:nvPicPr>
          <p:cNvPr id="3" name="Picture 2"/>
          <p:cNvPicPr>
            <a:picLocks noChangeAspect="1"/>
          </p:cNvPicPr>
          <p:nvPr/>
        </p:nvPicPr>
        <p:blipFill>
          <a:blip r:embed="rId8">
            <a:biLevel thresh="75000"/>
          </a:blip>
          <a:stretch>
            <a:fillRect/>
          </a:stretch>
        </p:blipFill>
        <p:spPr>
          <a:xfrm>
            <a:off x="3713750" y="5969119"/>
            <a:ext cx="338378" cy="338378"/>
          </a:xfrm>
          <a:prstGeom prst="rect">
            <a:avLst/>
          </a:prstGeom>
        </p:spPr>
      </p:pic>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66063" y="5483020"/>
            <a:ext cx="445594" cy="445594"/>
          </a:xfrm>
          <a:prstGeom prst="rect">
            <a:avLst/>
          </a:prstGeom>
        </p:spPr>
      </p:pic>
      <p:pic>
        <p:nvPicPr>
          <p:cNvPr id="9" name="Picture 8"/>
          <p:cNvPicPr>
            <a:picLocks noChangeAspect="1"/>
          </p:cNvPicPr>
          <p:nvPr/>
        </p:nvPicPr>
        <p:blipFill>
          <a:blip r:embed="rId10">
            <a:biLevel thresh="75000"/>
          </a:blip>
          <a:stretch>
            <a:fillRect/>
          </a:stretch>
        </p:blipFill>
        <p:spPr>
          <a:xfrm>
            <a:off x="3728033" y="6372689"/>
            <a:ext cx="754914" cy="314548"/>
          </a:xfrm>
          <a:prstGeom prst="rect">
            <a:avLst/>
          </a:prstGeom>
        </p:spPr>
      </p:pic>
      <p:grpSp>
        <p:nvGrpSpPr>
          <p:cNvPr id="36" name="Group 35"/>
          <p:cNvGrpSpPr/>
          <p:nvPr/>
        </p:nvGrpSpPr>
        <p:grpSpPr>
          <a:xfrm>
            <a:off x="5024541" y="-22415"/>
            <a:ext cx="2192298" cy="6879443"/>
            <a:chOff x="5024388" y="-22905"/>
            <a:chExt cx="2192609" cy="6880419"/>
          </a:xfrm>
        </p:grpSpPr>
        <p:sp>
          <p:nvSpPr>
            <p:cNvPr id="7" name="Rectangle 6"/>
            <p:cNvSpPr/>
            <p:nvPr/>
          </p:nvSpPr>
          <p:spPr bwMode="auto">
            <a:xfrm>
              <a:off x="5024388" y="487"/>
              <a:ext cx="2192609" cy="6857027"/>
            </a:xfrm>
            <a:prstGeom prst="rect">
              <a:avLst/>
            </a:prstGeom>
            <a:ln>
              <a:solidFill>
                <a:schemeClr val="accent1"/>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a:solidFill>
                  <a:srgbClr val="2F3781"/>
                </a:solidFill>
              </a:endParaRPr>
            </a:p>
          </p:txBody>
        </p:sp>
        <p:sp>
          <p:nvSpPr>
            <p:cNvPr id="8" name="TextBox 7"/>
            <p:cNvSpPr txBox="1"/>
            <p:nvPr/>
          </p:nvSpPr>
          <p:spPr>
            <a:xfrm>
              <a:off x="5606513" y="-22905"/>
              <a:ext cx="1610484" cy="729094"/>
            </a:xfrm>
            <a:prstGeom prst="rect">
              <a:avLst/>
            </a:prstGeom>
            <a:noFill/>
          </p:spPr>
          <p:txBody>
            <a:bodyPr wrap="square" lIns="179234" tIns="143387" rIns="179234" bIns="143387" rtlCol="0">
              <a:spAutoFit/>
            </a:bodyPr>
            <a:lstStyle/>
            <a:p>
              <a:pPr defTabSz="914049"/>
              <a:r>
                <a:rPr lang="en-US" sz="1400" b="1" kern="0">
                  <a:gradFill>
                    <a:gsLst>
                      <a:gs pos="2917">
                        <a:srgbClr val="FFFFFF"/>
                      </a:gs>
                      <a:gs pos="30000">
                        <a:srgbClr val="FFFFFF"/>
                      </a:gs>
                    </a:gsLst>
                    <a:lin ang="5400000" scaled="0"/>
                  </a:gradFill>
                  <a:latin typeface="Segoe UI Light"/>
                </a:rPr>
                <a:t>AZURE API </a:t>
              </a:r>
            </a:p>
            <a:p>
              <a:pPr defTabSz="914049"/>
              <a:r>
                <a:rPr lang="en-US" sz="1400" b="1" kern="0">
                  <a:gradFill>
                    <a:gsLst>
                      <a:gs pos="2917">
                        <a:srgbClr val="FFFFFF"/>
                      </a:gs>
                      <a:gs pos="30000">
                        <a:srgbClr val="FFFFFF"/>
                      </a:gs>
                    </a:gsLst>
                    <a:lin ang="5400000" scaled="0"/>
                  </a:gradFill>
                  <a:latin typeface="Segoe UI Light"/>
                </a:rPr>
                <a:t>MANAGEMENT</a:t>
              </a:r>
            </a:p>
          </p:txBody>
        </p:sp>
        <p:pic>
          <p:nvPicPr>
            <p:cNvPr id="13" name="Picture 12"/>
            <p:cNvPicPr>
              <a:picLocks noChangeAspect="1"/>
            </p:cNvPicPr>
            <p:nvPr/>
          </p:nvPicPr>
          <p:blipFill>
            <a:blip r:embed="rId11"/>
            <a:stretch>
              <a:fillRect/>
            </a:stretch>
          </p:blipFill>
          <p:spPr>
            <a:xfrm>
              <a:off x="5329376" y="2631624"/>
              <a:ext cx="1304621" cy="1144057"/>
            </a:xfrm>
            <a:prstGeom prst="rect">
              <a:avLst/>
            </a:prstGeom>
          </p:spPr>
        </p:pic>
        <p:pic>
          <p:nvPicPr>
            <p:cNvPr id="14" name="Picture 13"/>
            <p:cNvPicPr>
              <a:picLocks noChangeAspect="1"/>
            </p:cNvPicPr>
            <p:nvPr/>
          </p:nvPicPr>
          <p:blipFill>
            <a:blip r:embed="rId12"/>
            <a:stretch>
              <a:fillRect/>
            </a:stretch>
          </p:blipFill>
          <p:spPr>
            <a:xfrm>
              <a:off x="5311780" y="4833590"/>
              <a:ext cx="1329931" cy="1024909"/>
            </a:xfrm>
            <a:prstGeom prst="rect">
              <a:avLst/>
            </a:prstGeom>
          </p:spPr>
        </p:pic>
        <p:sp>
          <p:nvSpPr>
            <p:cNvPr id="15" name="TextBox 14"/>
            <p:cNvSpPr txBox="1"/>
            <p:nvPr/>
          </p:nvSpPr>
          <p:spPr>
            <a:xfrm>
              <a:off x="5240284" y="5898890"/>
              <a:ext cx="1508961" cy="338602"/>
            </a:xfrm>
            <a:prstGeom prst="rect">
              <a:avLst/>
            </a:prstGeom>
            <a:noFill/>
          </p:spPr>
          <p:txBody>
            <a:bodyPr wrap="none" rtlCol="0">
              <a:spAutoFit/>
            </a:bodyPr>
            <a:lstStyle/>
            <a:p>
              <a:pPr algn="ctr" defTabSz="914049"/>
              <a:r>
                <a:rPr lang="en-US" sz="1600" kern="0">
                  <a:solidFill>
                    <a:srgbClr val="FFFFFF"/>
                  </a:solidFill>
                </a:rPr>
                <a:t>Publisher portal</a:t>
              </a:r>
            </a:p>
          </p:txBody>
        </p:sp>
        <p:sp>
          <p:nvSpPr>
            <p:cNvPr id="65" name="TextBox 64"/>
            <p:cNvSpPr txBox="1"/>
            <p:nvPr/>
          </p:nvSpPr>
          <p:spPr>
            <a:xfrm>
              <a:off x="5343975" y="3896881"/>
              <a:ext cx="1244428" cy="338602"/>
            </a:xfrm>
            <a:prstGeom prst="rect">
              <a:avLst/>
            </a:prstGeom>
            <a:noFill/>
          </p:spPr>
          <p:txBody>
            <a:bodyPr wrap="none" rtlCol="0">
              <a:spAutoFit/>
            </a:bodyPr>
            <a:lstStyle/>
            <a:p>
              <a:pPr algn="ctr" defTabSz="914049"/>
              <a:r>
                <a:rPr lang="en-US" sz="1600" kern="0">
                  <a:solidFill>
                    <a:srgbClr val="FFFFFF"/>
                  </a:solidFill>
                </a:rPr>
                <a:t>API Gateway</a:t>
              </a:r>
            </a:p>
          </p:txBody>
        </p:sp>
        <p:sp>
          <p:nvSpPr>
            <p:cNvPr id="70" name="TextBox 69"/>
            <p:cNvSpPr txBox="1"/>
            <p:nvPr/>
          </p:nvSpPr>
          <p:spPr>
            <a:xfrm>
              <a:off x="5226378" y="1854059"/>
              <a:ext cx="1593932" cy="338602"/>
            </a:xfrm>
            <a:prstGeom prst="rect">
              <a:avLst/>
            </a:prstGeom>
            <a:noFill/>
          </p:spPr>
          <p:txBody>
            <a:bodyPr wrap="none" rtlCol="0">
              <a:spAutoFit/>
            </a:bodyPr>
            <a:lstStyle/>
            <a:p>
              <a:pPr algn="ctr" defTabSz="914049"/>
              <a:r>
                <a:rPr lang="en-US" sz="1600" kern="0">
                  <a:solidFill>
                    <a:srgbClr val="FFFFFF"/>
                  </a:solidFill>
                </a:rPr>
                <a:t>Developer Portal</a:t>
              </a:r>
            </a:p>
          </p:txBody>
        </p:sp>
        <p:pic>
          <p:nvPicPr>
            <p:cNvPr id="32" name="Picture 3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50810" y="769171"/>
              <a:ext cx="1305189" cy="1044150"/>
            </a:xfrm>
            <a:prstGeom prst="rect">
              <a:avLst/>
            </a:prstGeom>
          </p:spPr>
        </p:pic>
        <p:pic>
          <p:nvPicPr>
            <p:cNvPr id="33" name="Picture 32"/>
            <p:cNvPicPr>
              <a:picLocks noChangeAspect="1"/>
            </p:cNvPicPr>
            <p:nvPr/>
          </p:nvPicPr>
          <p:blipFill>
            <a:blip r:embed="rId14">
              <a:biLevel thresh="25000"/>
              <a:extLst>
                <a:ext uri="{28A0092B-C50C-407E-A947-70E740481C1C}">
                  <a14:useLocalDpi xmlns:a14="http://schemas.microsoft.com/office/drawing/2010/main" val="0"/>
                </a:ext>
              </a:extLst>
            </a:blip>
            <a:stretch>
              <a:fillRect/>
            </a:stretch>
          </p:blipFill>
          <p:spPr>
            <a:xfrm>
              <a:off x="5180243" y="118279"/>
              <a:ext cx="520130" cy="433911"/>
            </a:xfrm>
            <a:prstGeom prst="rect">
              <a:avLst/>
            </a:prstGeom>
          </p:spPr>
        </p:pic>
      </p:grpSp>
      <p:grpSp>
        <p:nvGrpSpPr>
          <p:cNvPr id="30" name="Group 29"/>
          <p:cNvGrpSpPr/>
          <p:nvPr/>
        </p:nvGrpSpPr>
        <p:grpSpPr>
          <a:xfrm>
            <a:off x="6644394" y="1304749"/>
            <a:ext cx="150575" cy="4054224"/>
            <a:chOff x="6633997" y="1291246"/>
            <a:chExt cx="150596" cy="4054799"/>
          </a:xfrm>
        </p:grpSpPr>
        <p:cxnSp>
          <p:nvCxnSpPr>
            <p:cNvPr id="17" name="Elbow Connector 16"/>
            <p:cNvCxnSpPr/>
            <p:nvPr/>
          </p:nvCxnSpPr>
          <p:spPr>
            <a:xfrm flipH="1" flipV="1">
              <a:off x="6641711" y="1291246"/>
              <a:ext cx="142882" cy="4054799"/>
            </a:xfrm>
            <a:prstGeom prst="bentConnector3">
              <a:avLst>
                <a:gd name="adj1" fmla="val -19999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4" idx="3"/>
              <a:endCxn id="13" idx="3"/>
            </p:cNvCxnSpPr>
            <p:nvPr/>
          </p:nvCxnSpPr>
          <p:spPr>
            <a:xfrm flipH="1" flipV="1">
              <a:off x="6633997" y="3203653"/>
              <a:ext cx="7714" cy="2142392"/>
            </a:xfrm>
            <a:prstGeom prst="bentConnector3">
              <a:avLst>
                <a:gd name="adj1" fmla="val -2963443"/>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14094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P spid="81"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API Gateway</a:t>
            </a:r>
            <a:endParaRPr lang="es-CO"/>
          </a:p>
        </p:txBody>
      </p:sp>
      <p:sp>
        <p:nvSpPr>
          <p:cNvPr id="4" name="Text Placeholder 3"/>
          <p:cNvSpPr>
            <a:spLocks noGrp="1"/>
          </p:cNvSpPr>
          <p:nvPr>
            <p:ph type="body" sz="quarter" idx="13"/>
          </p:nvPr>
        </p:nvSpPr>
        <p:spPr/>
        <p:txBody>
          <a:bodyPr/>
          <a:lstStyle/>
          <a:p>
            <a:pPr marL="0" indent="0">
              <a:buNone/>
            </a:pPr>
            <a:r>
              <a:rPr lang="en-US" dirty="0"/>
              <a:t>Network endpoint that:</a:t>
            </a:r>
          </a:p>
          <a:p>
            <a:r>
              <a:rPr lang="en-US" dirty="0"/>
              <a:t>Accepts API Calls from clients</a:t>
            </a:r>
          </a:p>
          <a:p>
            <a:r>
              <a:rPr lang="en-US" dirty="0"/>
              <a:t>Verifies API keys and other credentials</a:t>
            </a:r>
          </a:p>
          <a:p>
            <a:r>
              <a:rPr lang="en-US" dirty="0"/>
              <a:t>Enforces quotas and rate limits</a:t>
            </a:r>
          </a:p>
          <a:p>
            <a:r>
              <a:rPr lang="en-US" dirty="0"/>
              <a:t>API Transformations</a:t>
            </a:r>
          </a:p>
          <a:p>
            <a:r>
              <a:rPr lang="en-US" dirty="0"/>
              <a:t>Caching</a:t>
            </a:r>
          </a:p>
          <a:p>
            <a:r>
              <a:rPr lang="en-US" dirty="0"/>
              <a:t>Logging</a:t>
            </a:r>
          </a:p>
          <a:p>
            <a:endParaRPr lang="es-CO" dirty="0"/>
          </a:p>
        </p:txBody>
      </p:sp>
    </p:spTree>
    <p:extLst>
      <p:ext uri="{BB962C8B-B14F-4D97-AF65-F5344CB8AC3E}">
        <p14:creationId xmlns:p14="http://schemas.microsoft.com/office/powerpoint/2010/main" val="254199599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ITE TEMPLATE">
  <a:themeElements>
    <a:clrScheme name="CSS_FY15_DarkBlue">
      <a:dk1>
        <a:srgbClr val="505050"/>
      </a:dk1>
      <a:lt1>
        <a:srgbClr val="FFFFFF"/>
      </a:lt1>
      <a:dk2>
        <a:srgbClr val="002050"/>
      </a:dk2>
      <a:lt2>
        <a:srgbClr val="00BCF2"/>
      </a:lt2>
      <a:accent1>
        <a:srgbClr val="002050"/>
      </a:accent1>
      <a:accent2>
        <a:srgbClr val="0078D7"/>
      </a:accent2>
      <a:accent3>
        <a:srgbClr val="107C10"/>
      </a:accent3>
      <a:accent4>
        <a:srgbClr val="004B1C"/>
      </a:accent4>
      <a:accent5>
        <a:srgbClr val="00188F"/>
      </a:accent5>
      <a:accent6>
        <a:srgbClr val="FFB900"/>
      </a:accent6>
      <a:hlink>
        <a:srgbClr val="0078D7"/>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DARK_BLUE_1.potx" id="{248D0812-9923-44F6-A9A6-FEF037A9FA0E}" vid="{0B4AE9C5-C26E-4FC7-BFDE-EED18949D230}"/>
    </a:ext>
  </a:extLst>
</a:theme>
</file>

<file path=ppt/theme/theme4.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17 Integrate 2017  -  Read-Only" id="{C111CC07-8055-402B-84C1-F71CB1CED33F}" vid="{67A9A0F9-D3AE-4AF2-90E4-55B4FEA8C29A}"/>
    </a:ext>
  </a:extLst>
</a:theme>
</file>

<file path=ppt/theme/theme5.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haredContentType xmlns="Microsoft.SharePoint.Taxonomy.ContentTypeSync" SourceId="e385fb40-52d4-4fae-9c5b-3e8ff8a5878e" ContentTypeId="0x01010079CA57CA2DAD654DAB031774EE674658" PreviousValue="false"/>
</file>

<file path=customXml/item2.xml><?xml version="1.0" encoding="utf-8"?>
<Control xmlns="http://schemas.microsoft.com/VisualStudio/2011/storyboarding/control">
  <Id Name="e3e06cf2-79b7-4f70-a145-44903a30dc14" Revision="1" Stencil="System.MyShapes" StencilVersion="1.0"/>
</Control>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Campus Community IP" ma:contentTypeID="0x01010079CA57CA2DAD654DAB031774EE674658009316C0FD866A7546A07859EFB773DD57002A45C880E96612489E3DBE89CC2A1958" ma:contentTypeVersion="103" ma:contentTypeDescription="This is the Campus Community IP content type" ma:contentTypeScope="" ma:versionID="a264250403a92ff051b505476fc5d553">
  <xsd:schema xmlns:xsd="http://www.w3.org/2001/XMLSchema" xmlns:xs="http://www.w3.org/2001/XMLSchema" xmlns:p="http://schemas.microsoft.com/office/2006/metadata/properties" xmlns:ns1="http://schemas.microsoft.com/sharepoint/v3" xmlns:ns2="230e9df3-be65-4c73-a93b-d1236ebd677e" xmlns:ns3="2c369b2b-3f94-46ec-90e1-485ed2885eab" xmlns:ns4="d79d27c2-2c2f-4174-bb44-a7db631209cc" xmlns:ns5="07c86cef-262d-4745-8e64-cda1d16f26f0" targetNamespace="http://schemas.microsoft.com/office/2006/metadata/properties" ma:root="true" ma:fieldsID="1adf097b994fcda40b958016aa4d3d3a" ns1:_="" ns2:_="" ns3:_="" ns4:_="" ns5:_="">
    <xsd:import namespace="http://schemas.microsoft.com/sharepoint/v3"/>
    <xsd:import namespace="230e9df3-be65-4c73-a93b-d1236ebd677e"/>
    <xsd:import namespace="2c369b2b-3f94-46ec-90e1-485ed2885eab"/>
    <xsd:import namespace="d79d27c2-2c2f-4174-bb44-a7db631209cc"/>
    <xsd:import namespace="07c86cef-262d-4745-8e64-cda1d16f26f0"/>
    <xsd:element name="properties">
      <xsd:complexType>
        <xsd:sequence>
          <xsd:element name="documentManagement">
            <xsd:complexType>
              <xsd:all>
                <xsd:element ref="ns2:DocumentDescription"/>
                <xsd:element ref="ns2:Authors"/>
                <xsd:element ref="ns2:servicespriorityarea" minOccurs="0"/>
                <xsd:element ref="ns2:campusov" minOccurs="0"/>
                <xsd:element ref="ns2:campusactivity" minOccurs="0"/>
                <xsd:element ref="ns3:SMEComments" minOccurs="0"/>
                <xsd:element ref="ns3:SMEReviewCount" minOccurs="0"/>
                <xsd:element ref="ns3:SMEReviewIndicator" minOccurs="0"/>
                <xsd:element ref="ns3:SME_x0020_Review_x0020_Requested" minOccurs="0"/>
                <xsd:element ref="ns2:DerivedFromID" minOccurs="0"/>
                <xsd:element ref="ns2:m74a2925250f485f9486ed3f97e2a6b3" minOccurs="0"/>
                <xsd:element ref="ns2:oad7af80ad0f4ba99bb03b3894ab533c" minOccurs="0"/>
                <xsd:element ref="ns3:l6f22ad676764b8284b0a38937e29122" minOccurs="0"/>
                <xsd:element ref="ns2:_dlc_DocId" minOccurs="0"/>
                <xsd:element ref="ns2:_dlc_DocIdUrl" minOccurs="0"/>
                <xsd:element ref="ns2:_dlc_DocIdPersistId" minOccurs="0"/>
                <xsd:element ref="ns2:cb7870d3641f4a52807a63577a9c1b08" minOccurs="0"/>
                <xsd:element ref="ns2:TaxCatchAll" minOccurs="0"/>
                <xsd:element ref="ns2:TaxCatchAllLabel" minOccurs="0"/>
                <xsd:element ref="ns4:SharedWithDetails" minOccurs="0"/>
                <xsd:element ref="ns1:_ip_UnifiedCompliancePolicyProperties" minOccurs="0"/>
                <xsd:element ref="ns1:_ip_UnifiedCompliancePolicyUIAction" minOccurs="0"/>
                <xsd:element ref="ns2:g6775e77a6d84637a29014d883a4378a" minOccurs="0"/>
                <xsd:element ref="ns2:MSProductsTaxHTField0" minOccurs="0"/>
                <xsd:element ref="ns4:LastSharedByUser" minOccurs="0"/>
                <xsd:element ref="ns4:LastSharedByTime" minOccurs="0"/>
                <xsd:element ref="ns2:Peer_x0020_Comments" minOccurs="0"/>
                <xsd:element ref="ns2:Peer_x0020_Review_x0020_Count" minOccurs="0"/>
                <xsd:element ref="ns2:Peer_x0020_Review_x0020_Indicator" minOccurs="0"/>
                <xsd:element ref="ns5:MediaServiceMetadata" minOccurs="0"/>
                <xsd:element ref="ns5:MediaServiceFastMetadata" minOccurs="0"/>
                <xsd:element ref="ns5:MediaServiceDateTaken" minOccurs="0"/>
                <xsd:element ref="ns5:MediaServiceEventHashCode" minOccurs="0"/>
                <xsd:element ref="ns5:MediaServiceGenerationTime" minOccurs="0"/>
                <xsd:element ref="ns5:MediaServiceAutoKeyPoints" minOccurs="0"/>
                <xsd:element ref="ns5:MediaServiceKeyPoints"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33" nillable="true" ma:displayName="Unified Compliance Policy Properties" ma:hidden="true" ma:internalName="_ip_UnifiedCompliancePolicyProperties">
      <xsd:simpleType>
        <xsd:restriction base="dms:Note"/>
      </xsd:simpleType>
    </xsd:element>
    <xsd:element name="_ip_UnifiedCompliancePolicyUIAction" ma:index="3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xsd:simpleType>
        <xsd:restriction base="dms:Note">
          <xsd:maxLength value="255"/>
        </xsd:restriction>
      </xsd:simpleType>
    </xsd:element>
    <xsd:element name="Authors" ma:index="4" ma:displayName="Authors" ma:description="The individuals who contributed to the creation of this content. Includes both primary and secondary authors." ma:list="UserInfo" ma:SharePointGroup="0" ma:internalName="Authors"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servicespriorityarea" ma:index="9" nillable="true" ma:displayName="Services Priority Area" ma:description="Identifies the associated Services business priority area. Used by Campus." ma:internalName="servicespriorityarea">
      <xsd:complexType>
        <xsd:complexContent>
          <xsd:extension base="dms:MultiChoice">
            <xsd:sequence>
              <xsd:element name="Value" maxOccurs="unbounded" minOccurs="0" nillable="true">
                <xsd:simpleType>
                  <xsd:restriction base="dms:Choice">
                    <xsd:enumeration value="Application Platform"/>
                    <xsd:enumeration value="Cloud Productivity"/>
                    <xsd:enumeration value="Datacenter"/>
                    <xsd:enumeration value="Devices and Mobility"/>
                    <xsd:enumeration value="Digital Advisory Services"/>
                    <xsd:enumeration value="Dynamics"/>
                    <xsd:enumeration value="Enterprise Communications"/>
                    <xsd:enumeration value="Premier Cloud Vantage"/>
                    <xsd:enumeration value="Premier Lync"/>
                    <xsd:enumeration value="Premier Mission Critical"/>
                    <xsd:enumeration value="Premier vNext"/>
                    <xsd:enumeration value="Productivity and Enterprise Social"/>
                    <xsd:enumeration value="PSfD"/>
                    <xsd:enumeration value="PSfP"/>
                    <xsd:enumeration value="Security"/>
                  </xsd:restriction>
                </xsd:simpleType>
              </xsd:element>
            </xsd:sequence>
          </xsd:extension>
        </xsd:complexContent>
      </xsd:complexType>
    </xsd:element>
    <xsd:element name="campusov" ma:index="10" nillable="true" ma:displayName="Services Org" ma:description="The organization, community, or program that is responsible for the life of the IP." ma:internalName="campusov">
      <xsd:complexType>
        <xsd:complexContent>
          <xsd:extension base="dms:MultiChoice">
            <xsd:sequence>
              <xsd:element name="Value" maxOccurs="unbounded" minOccurs="0" nillable="true">
                <xsd:simpleType>
                  <xsd:restriction base="dms:Choice">
                    <xsd:enumeration value="Premier"/>
                    <xsd:enumeration value="MCS"/>
                    <xsd:enumeration value="Digital Advisory Services"/>
                  </xsd:restriction>
                </xsd:simpleType>
              </xsd:element>
            </xsd:sequence>
          </xsd:extension>
        </xsd:complexContent>
      </xsd:complexType>
    </xsd:element>
    <xsd:element name="campusactivity" ma:index="12" nillable="true" ma:displayName="Campus Function" ma:description="Used exclusively by the Campus KM solution for tagging content with the Services function to which the document is applicable." ma:internalName="campusactivity">
      <xsd:complexType>
        <xsd:complexContent>
          <xsd:extension base="dms:MultiChoice">
            <xsd:sequence>
              <xsd:element name="Value" maxOccurs="unbounded" minOccurs="0" nillable="true">
                <xsd:simpleType>
                  <xsd:restriction base="dms:Choice">
                    <xsd:enumeration value="Sales"/>
                    <xsd:enumeration value="Marketing"/>
                    <xsd:enumeration value="Delivery"/>
                    <xsd:enumeration value="Support"/>
                  </xsd:restriction>
                </xsd:simpleType>
              </xsd:element>
            </xsd:sequence>
          </xsd:extension>
        </xsd:complexContent>
      </xsd:complexType>
    </xsd:element>
    <xsd:element name="DerivedFromID" ma:index="17" nillable="true" ma:displayName="Derived from ID" ma:default="Original" ma:description="Holds the Document Id if the document is derived from an existing document in Campus." ma:internalName="DerivedFromID">
      <xsd:simpleType>
        <xsd:restriction base="dms:Text">
          <xsd:maxLength value="255"/>
        </xsd:restriction>
      </xsd:simpleType>
    </xsd:element>
    <xsd:element name="m74a2925250f485f9486ed3f97e2a6b3" ma:index="18" nillable="true" ma:taxonomy="true" ma:internalName="m74a2925250f485f9486ed3f97e2a6b3" ma:taxonomyFieldName="VerticalIndustries" ma:displayName="Vertical Industries" ma:readOnly="false" ma:default="" ma:fieldId="{674a2925-250f-485f-9486-ed3f97e2a6b3}" ma:taxonomyMulti="true" ma:sspId="e385fb40-52d4-4fae-9c5b-3e8ff8a5878e" ma:termSetId="91b0d1e0-9f22-4aab-a1ef-fa1358a21588" ma:anchorId="00000000-0000-0000-0000-000000000000" ma:open="false" ma:isKeyword="false">
      <xsd:complexType>
        <xsd:sequence>
          <xsd:element ref="pc:Terms" minOccurs="0" maxOccurs="1"/>
        </xsd:sequence>
      </xsd:complexType>
    </xsd:element>
    <xsd:element name="oad7af80ad0f4ba99bb03b3894ab533c" ma:index="20" nillable="true" ma:taxonomy="true" ma:internalName="oad7af80ad0f4ba99bb03b3894ab533c" ma:taxonomyFieldName="ServicesIPTypes" ma:displayName="Services IP Type" ma:readOnly="false" ma:default="" ma:fieldId="{8ad7af80-ad0f-4ba9-9bb0-3b3894ab533c}" ma:taxonomyMulti="true" ma:sspId="e385fb40-52d4-4fae-9c5b-3e8ff8a5878e" ma:termSetId="030f38bb-a2c5-4da9-8933-47d85a151cf1" ma:anchorId="00000000-0000-0000-0000-000000000000" ma:open="false" ma:isKeyword="false">
      <xsd:complexType>
        <xsd:sequence>
          <xsd:element ref="pc:Terms" minOccurs="0" maxOccurs="1"/>
        </xsd:sequence>
      </xsd:complexType>
    </xsd:element>
    <xsd:element name="_dlc_DocId" ma:index="23" nillable="true" ma:displayName="Document ID Value" ma:description="The value of the document ID assigned to this item." ma:indexed="true" ma:internalName="_dlc_DocId" ma:readOnly="true">
      <xsd:simpleType>
        <xsd:restriction base="dms:Text"/>
      </xsd:simpleType>
    </xsd:element>
    <xsd:element name="_dlc_DocIdUrl" ma:index="24"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5" nillable="true" ma:displayName="Persist ID" ma:description="Keep ID on add." ma:hidden="true" ma:internalName="_dlc_DocIdPersistId" ma:readOnly="true">
      <xsd:simpleType>
        <xsd:restriction base="dms:Boolean"/>
      </xsd:simpleType>
    </xsd:element>
    <xsd:element name="cb7870d3641f4a52807a63577a9c1b08" ma:index="26" nillable="true" ma:taxonomy="true" ma:internalName="cb7870d3641f4a52807a63577a9c1b08" ma:taxonomyFieldName="SalesGeography" ma:displayName="MS Sales Geography" ma:default="" ma:fieldId="{cb7870d3-641f-4a52-807a-63577a9c1b08}" ma:taxonomyMulti="true" ma:sspId="e385fb40-52d4-4fae-9c5b-3e8ff8a5878e" ma:termSetId="a5a76945-853a-477c-879c-38ff3cefc704" ma:anchorId="00000000-0000-0000-0000-000000000000" ma:open="false" ma:isKeyword="false">
      <xsd:complexType>
        <xsd:sequence>
          <xsd:element ref="pc:Terms" minOccurs="0" maxOccurs="1"/>
        </xsd:sequence>
      </xsd:complexType>
    </xsd:element>
    <xsd:element name="TaxCatchAll" ma:index="29" nillable="true" ma:displayName="Taxonomy Catch All Column" ma:hidden="true" ma:list="{b5574508-8eb6-42b3-91d6-479e30ab603a}" ma:internalName="TaxCatchAll" ma:showField="CatchAllData" ma:web="2c369b2b-3f94-46ec-90e1-485ed2885eab">
      <xsd:complexType>
        <xsd:complexContent>
          <xsd:extension base="dms:MultiChoiceLookup">
            <xsd:sequence>
              <xsd:element name="Value" type="dms:Lookup" maxOccurs="unbounded" minOccurs="0" nillable="true"/>
            </xsd:sequence>
          </xsd:extension>
        </xsd:complexContent>
      </xsd:complexType>
    </xsd:element>
    <xsd:element name="TaxCatchAllLabel" ma:index="30" nillable="true" ma:displayName="Taxonomy Catch All Column1" ma:hidden="true" ma:list="{b5574508-8eb6-42b3-91d6-479e30ab603a}" ma:internalName="TaxCatchAllLabel" ma:readOnly="true" ma:showField="CatchAllDataLabel" ma:web="2c369b2b-3f94-46ec-90e1-485ed2885eab">
      <xsd:complexType>
        <xsd:complexContent>
          <xsd:extension base="dms:MultiChoiceLookup">
            <xsd:sequence>
              <xsd:element name="Value" type="dms:Lookup" maxOccurs="unbounded" minOccurs="0" nillable="true"/>
            </xsd:sequence>
          </xsd:extension>
        </xsd:complexContent>
      </xsd:complexType>
    </xsd:element>
    <xsd:element name="g6775e77a6d84637a29014d883a4378a" ma:index="35" nillable="true" ma:taxonomy="true" ma:internalName="g6775e77a6d84637a29014d883a4378a" ma:taxonomyFieldName="ServicesDomain" ma:displayName="Services Domain" ma:default="" ma:fieldId="{06775e77-a6d8-4637-a290-14d883a4378a}" ma:taxonomyMulti="true" ma:sspId="e385fb40-52d4-4fae-9c5b-3e8ff8a5878e" ma:termSetId="c1ac51a9-d111-4ee5-a69f-6022ed76fff0" ma:anchorId="00000000-0000-0000-0000-000000000000" ma:open="false" ma:isKeyword="false">
      <xsd:complexType>
        <xsd:sequence>
          <xsd:element ref="pc:Terms" minOccurs="0" maxOccurs="1"/>
        </xsd:sequence>
      </xsd:complexType>
    </xsd:element>
    <xsd:element name="MSProductsTaxHTField0" ma:index="37" nillable="true" ma:taxonomy="true" ma:internalName="MSProductsTaxHTField0" ma:taxonomyFieldName="MSProducts" ma:displayName="MS Products" ma:readOnly="false" ma:default="" ma:fieldId="{ee77c2ea-e1b9-4a90-85df-76a95e6ae936}"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Peer_x0020_Comments" ma:index="40" nillable="true" ma:displayName="Peer Comments" ma:description="Provide your comments on the value of the piece of IP being reviewed." ma:internalName="Peer_x0020_Comments">
      <xsd:simpleType>
        <xsd:restriction base="dms:Note">
          <xsd:maxLength value="255"/>
        </xsd:restriction>
      </xsd:simpleType>
    </xsd:element>
    <xsd:element name="Peer_x0020_Review_x0020_Count" ma:index="41" nillable="true" ma:displayName="Peer Review Count" ma:description="The total count of all peer reviews done on this document." ma:internalName="Peer_x0020_Review_x0020_Count">
      <xsd:simpleType>
        <xsd:restriction base="dms:Number"/>
      </xsd:simpleType>
    </xsd:element>
    <xsd:element name="Peer_x0020_Review_x0020_Indicator" ma:index="42" nillable="true" ma:displayName="Peer Review Indicator" ma:description="The rating applied to the document by a peer." ma:internalName="Peer_x0020_Review_x0020_Indicator">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c369b2b-3f94-46ec-90e1-485ed2885eab" elementFormDefault="qualified">
    <xsd:import namespace="http://schemas.microsoft.com/office/2006/documentManagement/types"/>
    <xsd:import namespace="http://schemas.microsoft.com/office/infopath/2007/PartnerControls"/>
    <xsd:element name="SMEComments" ma:index="13" nillable="true" ma:displayName="SME Comments" ma:internalName="SMEComments">
      <xsd:simpleType>
        <xsd:restriction base="dms:Note">
          <xsd:maxLength value="255"/>
        </xsd:restriction>
      </xsd:simpleType>
    </xsd:element>
    <xsd:element name="SMEReviewCount" ma:index="14" nillable="true" ma:displayName="SME Review Count" ma:internalName="SMEReviewCount" ma:readOnly="false">
      <xsd:simpleType>
        <xsd:restriction base="dms:Number"/>
      </xsd:simpleType>
    </xsd:element>
    <xsd:element name="SMEReviewIndicator" ma:index="15" nillable="true" ma:displayName="SME Review Indicator" ma:internalName="SMEReviewIndicator" ma:readOnly="false">
      <xsd:simpleType>
        <xsd:restriction base="dms:Number"/>
      </xsd:simpleType>
    </xsd:element>
    <xsd:element name="SME_x0020_Review_x0020_Requested" ma:index="16" nillable="true" ma:displayName="SME Review Requested" ma:default="1" ma:description="This field always the user that is submitting a document to Community IP to request a SME Review." ma:internalName="SME_x0020_Review_x0020_Requested">
      <xsd:simpleType>
        <xsd:restriction base="dms:Boolean"/>
      </xsd:simpleType>
    </xsd:element>
    <xsd:element name="l6f22ad676764b8284b0a38937e29122" ma:index="22" ma:taxonomy="true" ma:internalName="l6f22ad676764b8284b0a38937e29122" ma:taxonomyFieldName="MS_x0020_Language" ma:displayName="Language" ma:readOnly="false" ma:default="3;#English|cb91f272-ce4d-4a7e-9bbf-78b58e3d188d" ma:fieldId="{56f22ad6-7676-4b82-84b0-a38937e29122}" ma:taxonomyMulti="true" ma:sspId="e385fb40-52d4-4fae-9c5b-3e8ff8a5878e" ma:termSetId="2851bb56-f3b7-4d07-b1ba-07ede7d3b149"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79d27c2-2c2f-4174-bb44-a7db631209cc" elementFormDefault="qualified">
    <xsd:import namespace="http://schemas.microsoft.com/office/2006/documentManagement/types"/>
    <xsd:import namespace="http://schemas.microsoft.com/office/infopath/2007/PartnerControls"/>
    <xsd:element name="SharedWithDetails" ma:index="32" nillable="true" ma:displayName="Shared With Details" ma:internalName="SharedWithDetails" ma:readOnly="true">
      <xsd:simpleType>
        <xsd:restriction base="dms:Note">
          <xsd:maxLength value="255"/>
        </xsd:restriction>
      </xsd:simpleType>
    </xsd:element>
    <xsd:element name="LastSharedByUser" ma:index="38" nillable="true" ma:displayName="Last Shared By User" ma:description="" ma:internalName="LastSharedByUser" ma:readOnly="true">
      <xsd:simpleType>
        <xsd:restriction base="dms:Note">
          <xsd:maxLength value="255"/>
        </xsd:restriction>
      </xsd:simpleType>
    </xsd:element>
    <xsd:element name="LastSharedByTime" ma:index="39"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7c86cef-262d-4745-8e64-cda1d16f26f0" elementFormDefault="qualified">
    <xsd:import namespace="http://schemas.microsoft.com/office/2006/documentManagement/types"/>
    <xsd:import namespace="http://schemas.microsoft.com/office/infopath/2007/PartnerControls"/>
    <xsd:element name="MediaServiceMetadata" ma:index="46" nillable="true" ma:displayName="MediaServiceMetadata" ma:description="" ma:hidden="true" ma:internalName="MediaServiceMetadata" ma:readOnly="true">
      <xsd:simpleType>
        <xsd:restriction base="dms:Note"/>
      </xsd:simpleType>
    </xsd:element>
    <xsd:element name="MediaServiceFastMetadata" ma:index="47" nillable="true" ma:displayName="MediaServiceFastMetadata" ma:description="" ma:hidden="true" ma:internalName="MediaServiceFastMetadata" ma:readOnly="true">
      <xsd:simpleType>
        <xsd:restriction base="dms:Note"/>
      </xsd:simpleType>
    </xsd:element>
    <xsd:element name="MediaServiceDateTaken" ma:index="48" nillable="true" ma:displayName="MediaServiceDateTaken" ma:hidden="true" ma:internalName="MediaServiceDateTaken" ma:readOnly="true">
      <xsd:simpleType>
        <xsd:restriction base="dms:Text"/>
      </xsd:simpleType>
    </xsd:element>
    <xsd:element name="MediaServiceEventHashCode" ma:index="49" nillable="true" ma:displayName="MediaServiceEventHashCode" ma:hidden="true" ma:internalName="MediaServiceEventHashCode" ma:readOnly="true">
      <xsd:simpleType>
        <xsd:restriction base="dms:Text"/>
      </xsd:simpleType>
    </xsd:element>
    <xsd:element name="MediaServiceGenerationTime" ma:index="50" nillable="true" ma:displayName="MediaServiceGenerationTime" ma:hidden="true" ma:internalName="MediaServiceGenerationTime" ma:readOnly="true">
      <xsd:simpleType>
        <xsd:restriction base="dms:Text"/>
      </xsd:simpleType>
    </xsd:element>
    <xsd:element name="MediaServiceAutoKeyPoints" ma:index="51" nillable="true" ma:displayName="MediaServiceAutoKeyPoints" ma:hidden="true" ma:internalName="MediaServiceAutoKeyPoints" ma:readOnly="true">
      <xsd:simpleType>
        <xsd:restriction base="dms:Note"/>
      </xsd:simpleType>
    </xsd:element>
    <xsd:element name="MediaServiceKeyPoints" ma:index="52" nillable="true" ma:displayName="KeyPoints" ma:internalName="MediaServiceKeyPoints" ma:readOnly="false">
      <xsd:simpleType>
        <xsd:restriction base="dms:Note">
          <xsd:maxLength value="255"/>
        </xsd:restriction>
      </xsd:simpleType>
    </xsd:element>
    <xsd:element name="MediaServiceOCR" ma:index="5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1"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p:properties xmlns:p="http://schemas.microsoft.com/office/2006/metadata/properties" xmlns:xsi="http://www.w3.org/2001/XMLSchema-instance" xmlns:pc="http://schemas.microsoft.com/office/infopath/2007/PartnerControls">
  <documentManagement>
    <_dlc_DocId xmlns="230e9df3-be65-4c73-a93b-d1236ebd677e">CAMPUSIP-5-19298</_dlc_DocId>
    <_dlc_DocIdUrl xmlns="230e9df3-be65-4c73-a93b-d1236ebd677e">
      <Url>https://microsoft.sharepoint.com/teams/CampusIPLibraries/Campus/_layouts/15/DocIdRedir.aspx?ID=CAMPUSIP-5-19298</Url>
      <Description>CAMPUSIP-5-19298</Description>
    </_dlc_DocIdUrl>
    <DocumentDescription xmlns="230e9df3-be65-4c73-a93b-d1236ebd677e">API Management Chalk Talk. ~10 hours</DocumentDescription>
    <TaxCatchAll xmlns="230e9df3-be65-4c73-a93b-d1236ebd677e">
      <Value>640</Value>
      <Value>131</Value>
      <Value>122</Value>
      <Value>1115</Value>
      <Value>3</Value>
    </TaxCatchAll>
    <m74a2925250f485f9486ed3f97e2a6b3 xmlns="230e9df3-be65-4c73-a93b-d1236ebd677e">
      <Terms xmlns="http://schemas.microsoft.com/office/infopath/2007/PartnerControls"/>
    </m74a2925250f485f9486ed3f97e2a6b3>
    <l6f22ad676764b8284b0a38937e29122 xmlns="2c369b2b-3f94-46ec-90e1-485ed2885eab">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cb91f272-ce4d-4a7e-9bbf-78b58e3d188d</TermId>
        </TermInfo>
      </Terms>
    </l6f22ad676764b8284b0a38937e29122>
    <g6775e77a6d84637a29014d883a4378a xmlns="230e9df3-be65-4c73-a93b-d1236ebd677e">
      <Terms xmlns="http://schemas.microsoft.com/office/infopath/2007/PartnerControls"/>
    </g6775e77a6d84637a29014d883a4378a>
    <MSProductsTaxHTField0 xmlns="230e9df3-be65-4c73-a93b-d1236ebd677e">
      <Terms xmlns="http://schemas.microsoft.com/office/infopath/2007/PartnerControls">
        <TermInfo xmlns="http://schemas.microsoft.com/office/infopath/2007/PartnerControls">
          <TermName xmlns="http://schemas.microsoft.com/office/infopath/2007/PartnerControls">Azure platform technologies</TermName>
          <TermId xmlns="http://schemas.microsoft.com/office/infopath/2007/PartnerControls">8bd4bfc2-b1c5-44e2-9165-9255aba99e0e</TermId>
        </TermInfo>
      </Terms>
    </MSProductsTaxHTField0>
    <cb7870d3641f4a52807a63577a9c1b08 xmlns="230e9df3-be65-4c73-a93b-d1236ebd677e">
      <Terms xmlns="http://schemas.microsoft.com/office/infopath/2007/PartnerControls"/>
    </cb7870d3641f4a52807a63577a9c1b08>
    <oad7af80ad0f4ba99bb03b3894ab533c xmlns="230e9df3-be65-4c73-a93b-d1236ebd677e">
      <Terms xmlns="http://schemas.microsoft.com/office/infopath/2007/PartnerControls">
        <TermInfo xmlns="http://schemas.microsoft.com/office/infopath/2007/PartnerControls">
          <TermName xmlns="http://schemas.microsoft.com/office/infopath/2007/PartnerControls">Chalk and Talk</TermName>
          <TermId xmlns="http://schemas.microsoft.com/office/infopath/2007/PartnerControls">0d259d60-2258-4366-be21-1351a35a4b8b</TermId>
        </TermInfo>
      </Terms>
    </oad7af80ad0f4ba99bb03b3894ab533c>
    <Authors xmlns="230e9df3-be65-4c73-a93b-d1236ebd677e">
      <UserInfo>
        <DisplayName>Tomas Restrep</DisplayName>
        <AccountId>17695</AccountId>
        <AccountType/>
      </UserInfo>
    </Authors>
    <_ip_UnifiedCompliancePolicyUIAction xmlns="http://schemas.microsoft.com/sharepoint/v3" xsi:nil="true"/>
    <SMEComments xmlns="2c369b2b-3f94-46ec-90e1-485ed2885eab" xsi:nil="true"/>
    <servicespriorityarea xmlns="230e9df3-be65-4c73-a93b-d1236ebd677e"/>
    <campusactivity xmlns="230e9df3-be65-4c73-a93b-d1236ebd677e"/>
    <Peer_x0020_Comments xmlns="230e9df3-be65-4c73-a93b-d1236ebd677e" xsi:nil="true"/>
    <SMEReviewIndicator xmlns="2c369b2b-3f94-46ec-90e1-485ed2885eab" xsi:nil="true"/>
    <_ip_UnifiedCompliancePolicyProperties xmlns="http://schemas.microsoft.com/sharepoint/v3" xsi:nil="true"/>
    <Peer_x0020_Review_x0020_Indicator xmlns="230e9df3-be65-4c73-a93b-d1236ebd677e" xsi:nil="true"/>
    <Peer_x0020_Review_x0020_Count xmlns="230e9df3-be65-4c73-a93b-d1236ebd677e" xsi:nil="true"/>
    <SME_x0020_Review_x0020_Requested xmlns="2c369b2b-3f94-46ec-90e1-485ed2885eab">true</SME_x0020_Review_x0020_Requested>
    <DerivedFromID xmlns="230e9df3-be65-4c73-a93b-d1236ebd677e">Original</DerivedFromID>
    <campusov xmlns="230e9df3-be65-4c73-a93b-d1236ebd677e"/>
    <SMEReviewCount xmlns="2c369b2b-3f94-46ec-90e1-485ed2885eab" xsi:nil="true"/>
    <MediaServiceKeyPoints xmlns="07c86cef-262d-4745-8e64-cda1d16f26f0" xsi:nil="true"/>
  </documentManagement>
</p:properties>
</file>

<file path=customXml/itemProps1.xml><?xml version="1.0" encoding="utf-8"?>
<ds:datastoreItem xmlns:ds="http://schemas.openxmlformats.org/officeDocument/2006/customXml" ds:itemID="{0118D5C6-C59F-46CC-8E49-83D3159F14F0}">
  <ds:schemaRefs>
    <ds:schemaRef ds:uri="Microsoft.SharePoint.Taxonomy.ContentTypeSync"/>
  </ds:schemaRefs>
</ds:datastoreItem>
</file>

<file path=customXml/itemProps2.xml><?xml version="1.0" encoding="utf-8"?>
<ds:datastoreItem xmlns:ds="http://schemas.openxmlformats.org/officeDocument/2006/customXml" ds:itemID="{7EAFE30D-0FB1-4586-9B6C-772B40700762}">
  <ds:schemaRefs>
    <ds:schemaRef ds:uri="http://schemas.microsoft.com/VisualStudio/2011/storyboarding/control"/>
  </ds:schemaRefs>
</ds:datastoreItem>
</file>

<file path=customXml/itemProps3.xml><?xml version="1.0" encoding="utf-8"?>
<ds:datastoreItem xmlns:ds="http://schemas.openxmlformats.org/officeDocument/2006/customXml" ds:itemID="{78D69598-EB1B-421C-92D6-C71CFB86BB8A}">
  <ds:schemaRefs>
    <ds:schemaRef ds:uri="http://schemas.microsoft.com/sharepoint/events"/>
  </ds:schemaRefs>
</ds:datastoreItem>
</file>

<file path=customXml/itemProps4.xml><?xml version="1.0" encoding="utf-8"?>
<ds:datastoreItem xmlns:ds="http://schemas.openxmlformats.org/officeDocument/2006/customXml" ds:itemID="{A8ED8A4E-D10F-465B-A33C-DD7FC191A8CD}">
  <ds:schemaRefs>
    <ds:schemaRef ds:uri="http://schemas.microsoft.com/sharepoint/v3/contenttype/forms"/>
  </ds:schemaRefs>
</ds:datastoreItem>
</file>

<file path=customXml/itemProps5.xml><?xml version="1.0" encoding="utf-8"?>
<ds:datastoreItem xmlns:ds="http://schemas.openxmlformats.org/officeDocument/2006/customXml" ds:itemID="{E2D5C64C-0BFE-42B3-8228-E557640FB4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c369b2b-3f94-46ec-90e1-485ed2885eab"/>
    <ds:schemaRef ds:uri="d79d27c2-2c2f-4174-bb44-a7db631209cc"/>
    <ds:schemaRef ds:uri="07c86cef-262d-4745-8e64-cda1d16f26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19896733-15D4-4950-9D64-541D762A2FB3}">
  <ds:schemaRefs>
    <ds:schemaRef ds:uri="http://schemas.microsoft.com/office/2006/metadata/properties"/>
    <ds:schemaRef ds:uri="http://schemas.microsoft.com/office/infopath/2007/PartnerControls"/>
    <ds:schemaRef ds:uri="230e9df3-be65-4c73-a93b-d1236ebd677e"/>
    <ds:schemaRef ds:uri="2c369b2b-3f94-46ec-90e1-485ed2885eab"/>
    <ds:schemaRef ds:uri="http://schemas.microsoft.com/sharepoint/v3"/>
    <ds:schemaRef ds:uri="07c86cef-262d-4745-8e64-cda1d16f26f0"/>
  </ds:schemaRefs>
</ds:datastoreItem>
</file>

<file path=docProps/app.xml><?xml version="1.0" encoding="utf-8"?>
<Properties xmlns="http://schemas.openxmlformats.org/officeDocument/2006/extended-properties" xmlns:vt="http://schemas.openxmlformats.org/officeDocument/2006/docPropsVTypes">
  <Template/>
  <TotalTime>108</TotalTime>
  <Words>2984</Words>
  <Application>Microsoft Macintosh PowerPoint</Application>
  <PresentationFormat>Widescreen</PresentationFormat>
  <Paragraphs>694</Paragraphs>
  <Slides>68</Slides>
  <Notes>68</Notes>
  <HiddenSlides>3</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68</vt:i4>
      </vt:variant>
    </vt:vector>
  </HeadingPairs>
  <TitlesOfParts>
    <vt:vector size="85" baseType="lpstr">
      <vt:lpstr>Arial</vt:lpstr>
      <vt:lpstr>Calibri</vt:lpstr>
      <vt:lpstr>Calibri Light</vt:lpstr>
      <vt:lpstr>Consolas</vt:lpstr>
      <vt:lpstr>Courier New</vt:lpstr>
      <vt:lpstr>Segoe Pro Light</vt:lpstr>
      <vt:lpstr>Segoe Semibold</vt:lpstr>
      <vt:lpstr>Segoe UI</vt:lpstr>
      <vt:lpstr>Segoe UI Light</vt:lpstr>
      <vt:lpstr>Segoe UI Semilight</vt:lpstr>
      <vt:lpstr>Wingdings</vt:lpstr>
      <vt:lpstr>1_Office Theme</vt:lpstr>
      <vt:lpstr>2_Office Theme</vt:lpstr>
      <vt:lpstr>1_WHITE TEMPLATE</vt:lpstr>
      <vt:lpstr>5-50111_Build 2017_LIGHT GRAY TEMPLATE</vt:lpstr>
      <vt:lpstr>Office Theme</vt:lpstr>
      <vt:lpstr>5-50109_Microsoft_Light_Template</vt:lpstr>
      <vt:lpstr>PowerPoint Presentation</vt:lpstr>
      <vt:lpstr>PowerPoint Presentation</vt:lpstr>
      <vt:lpstr>Module 01: Introduction</vt:lpstr>
      <vt:lpstr>Microsoft Enterprise Integration</vt:lpstr>
      <vt:lpstr>Azure API Management</vt:lpstr>
      <vt:lpstr>Customer use cases</vt:lpstr>
      <vt:lpstr>PowerPoint Presentation</vt:lpstr>
      <vt:lpstr>PowerPoint Presentation</vt:lpstr>
      <vt:lpstr>API Gateway</vt:lpstr>
      <vt:lpstr>Publisher Portal</vt:lpstr>
      <vt:lpstr>Developer Portal</vt:lpstr>
      <vt:lpstr>Pricing Tiers</vt:lpstr>
      <vt:lpstr>Networking</vt:lpstr>
      <vt:lpstr>Networking – Internal VNet</vt:lpstr>
      <vt:lpstr>Networking – Internal VNet with AG</vt:lpstr>
      <vt:lpstr>Module 02: Defining APIs</vt:lpstr>
      <vt:lpstr>Defining APIs</vt:lpstr>
      <vt:lpstr>Creating an API from Scratch</vt:lpstr>
      <vt:lpstr>Creating an API from scratch</vt:lpstr>
      <vt:lpstr>Creating an API from Scratch</vt:lpstr>
      <vt:lpstr>Importing Open API</vt:lpstr>
      <vt:lpstr>Importing a SOAP API</vt:lpstr>
      <vt:lpstr>Importing a SOAP API</vt:lpstr>
      <vt:lpstr>Importing a SOAP API</vt:lpstr>
      <vt:lpstr>Importing a SOAP API</vt:lpstr>
      <vt:lpstr>Module 03: Products &amp; Subscriptions</vt:lpstr>
      <vt:lpstr>Products</vt:lpstr>
      <vt:lpstr>Open Products</vt:lpstr>
      <vt:lpstr>Subscription</vt:lpstr>
      <vt:lpstr>Subscriptions</vt:lpstr>
      <vt:lpstr>Subscriptions</vt:lpstr>
      <vt:lpstr>Testing APIs</vt:lpstr>
      <vt:lpstr>Invoking APIs - Metadata</vt:lpstr>
      <vt:lpstr>Invoking APIs - Authentication</vt:lpstr>
      <vt:lpstr>Module 04: Policies</vt:lpstr>
      <vt:lpstr>What are policies?</vt:lpstr>
      <vt:lpstr>Policies</vt:lpstr>
      <vt:lpstr>Policy scopes</vt:lpstr>
      <vt:lpstr>Policies - Example</vt:lpstr>
      <vt:lpstr>Caching Policies</vt:lpstr>
      <vt:lpstr>Access restriction Policies</vt:lpstr>
      <vt:lpstr>Protection / Control</vt:lpstr>
      <vt:lpstr>Authentication Policies</vt:lpstr>
      <vt:lpstr>Advanced Policies</vt:lpstr>
      <vt:lpstr>Transformation Policies</vt:lpstr>
      <vt:lpstr>Other Policies</vt:lpstr>
      <vt:lpstr>Effective Policy</vt:lpstr>
      <vt:lpstr>Properties</vt:lpstr>
      <vt:lpstr>Policy Expressions</vt:lpstr>
      <vt:lpstr>Policy expressions</vt:lpstr>
      <vt:lpstr>Policy Expressions - Samples</vt:lpstr>
      <vt:lpstr>Policy Expressions - Samples</vt:lpstr>
      <vt:lpstr>Module 05: Security</vt:lpstr>
      <vt:lpstr>Developer Portal - Authentication</vt:lpstr>
      <vt:lpstr>Securing API Gateway – Backend Communication</vt:lpstr>
      <vt:lpstr>Securing API Calls - Tokens</vt:lpstr>
      <vt:lpstr>OAuth / OpenID configuration</vt:lpstr>
      <vt:lpstr>JWT Token Validation</vt:lpstr>
      <vt:lpstr>Module 06: Management</vt:lpstr>
      <vt:lpstr>REST API</vt:lpstr>
      <vt:lpstr>REST API</vt:lpstr>
      <vt:lpstr>Configuration Repository</vt:lpstr>
      <vt:lpstr>Configuration Repository - Cloning</vt:lpstr>
      <vt:lpstr>Configuration Repository - Cloning</vt:lpstr>
      <vt:lpstr>Configuration Repository - Deployment</vt:lpstr>
      <vt:lpstr>Metrics</vt:lpstr>
      <vt:lpstr>OMS - Integration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API Management</dc:title>
  <dc:subject>Module 01 - Azure Overview</dc:subject>
  <dc:creator>Microsoft</dc:creator>
  <cp:keywords>Azure; API Management; PaaS</cp:keywords>
  <cp:lastModifiedBy>Chris Vugrinec</cp:lastModifiedBy>
  <cp:revision>6</cp:revision>
  <dcterms:created xsi:type="dcterms:W3CDTF">2013-09-16T15:58:20Z</dcterms:created>
  <dcterms:modified xsi:type="dcterms:W3CDTF">2020-07-24T02:05:18Z</dcterms:modified>
  <cp:category>Azure</cp:category>
  <cp:contentStatus>Production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0x01010079CA57CA2DAD654DAB031774EE674658009316C0FD866A7546A07859EFB773DD57002A45C880E96612489E3DBE89CC2A1958</vt:lpwstr>
  </property>
  <property fmtid="{D5CDD505-2E9C-101B-9397-08002B2CF9AE}" pid="3" name="_dlc_DocIdItemGuid">
    <vt:lpwstr>395887ea-ddd0-4102-ae00-89eeae7988c8</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Ref">
    <vt:lpwstr>https://api.informationprotection.azure.com/api/72f988bf-86f1-41af-91ab-2d7cd011db47</vt:lpwstr>
  </property>
  <property fmtid="{D5CDD505-2E9C-101B-9397-08002B2CF9AE}" pid="7" name="MSIP_Label_f42aa342-8706-4288-bd11-ebb85995028c_Owner">
    <vt:lpwstr>tomasr@microsoft.com</vt:lpwstr>
  </property>
  <property fmtid="{D5CDD505-2E9C-101B-9397-08002B2CF9AE}" pid="8" name="MSIP_Label_f42aa342-8706-4288-bd11-ebb85995028c_SetDate">
    <vt:lpwstr>2017-10-02T09:28:35.3262203-05:00</vt:lpwstr>
  </property>
  <property fmtid="{D5CDD505-2E9C-101B-9397-08002B2CF9AE}" pid="9" name="MSIP_Label_f42aa342-8706-4288-bd11-ebb85995028c_Name">
    <vt:lpwstr>General</vt:lpwstr>
  </property>
  <property fmtid="{D5CDD505-2E9C-101B-9397-08002B2CF9AE}" pid="10" name="MSIP_Label_f42aa342-8706-4288-bd11-ebb85995028c_Application">
    <vt:lpwstr>Microsoft Azure Information Protection</vt:lpwstr>
  </property>
  <property fmtid="{D5CDD505-2E9C-101B-9397-08002B2CF9AE}" pid="11" name="MSIP_Label_f42aa342-8706-4288-bd11-ebb85995028c_Extended_MSFT_Method">
    <vt:lpwstr>Automatic</vt:lpwstr>
  </property>
  <property fmtid="{D5CDD505-2E9C-101B-9397-08002B2CF9AE}" pid="12" name="Sensitivity">
    <vt:lpwstr>General</vt:lpwstr>
  </property>
  <property fmtid="{D5CDD505-2E9C-101B-9397-08002B2CF9AE}" pid="13" name="l6f22ad676764b8284b0a38937e29122">
    <vt:lpwstr>English|cb91f272-ce4d-4a7e-9bbf-78b58e3d188d</vt:lpwstr>
  </property>
  <property fmtid="{D5CDD505-2E9C-101B-9397-08002B2CF9AE}" pid="14" name="TaxCatchAll">
    <vt:lpwstr>3;#English</vt:lpwstr>
  </property>
  <property fmtid="{D5CDD505-2E9C-101B-9397-08002B2CF9AE}" pid="15" name="ef109fd36bcf4bcd9dd945731030600b">
    <vt:lpwstr/>
  </property>
  <property fmtid="{D5CDD505-2E9C-101B-9397-08002B2CF9AE}" pid="16" name="ie6d2fd56e2d423f9ae5744f65e04598">
    <vt:lpwstr/>
  </property>
  <property fmtid="{D5CDD505-2E9C-101B-9397-08002B2CF9AE}" pid="17" name="ServicesDomain">
    <vt:lpwstr/>
  </property>
  <property fmtid="{D5CDD505-2E9C-101B-9397-08002B2CF9AE}" pid="18" name="VerticalIndustries">
    <vt:lpwstr/>
  </property>
  <property fmtid="{D5CDD505-2E9C-101B-9397-08002B2CF9AE}" pid="19" name="Region">
    <vt:lpwstr/>
  </property>
  <property fmtid="{D5CDD505-2E9C-101B-9397-08002B2CF9AE}" pid="20" name="pd049fc9a23847ae8834a0b282b603a1">
    <vt:lpwstr/>
  </property>
  <property fmtid="{D5CDD505-2E9C-101B-9397-08002B2CF9AE}" pid="21" name="RatedBy">
    <vt:lpwstr/>
  </property>
  <property fmtid="{D5CDD505-2E9C-101B-9397-08002B2CF9AE}" pid="22" name="SalesGeography">
    <vt:lpwstr/>
  </property>
  <property fmtid="{D5CDD505-2E9C-101B-9397-08002B2CF9AE}" pid="23" name="l56d15105ae648fdac87f06e9633001e">
    <vt:lpwstr/>
  </property>
  <property fmtid="{D5CDD505-2E9C-101B-9397-08002B2CF9AE}" pid="24" name="MS Language">
    <vt:lpwstr>3;#English|cb91f272-ce4d-4a7e-9bbf-78b58e3d188d</vt:lpwstr>
  </property>
  <property fmtid="{D5CDD505-2E9C-101B-9397-08002B2CF9AE}" pid="25" name="RecommendedBy">
    <vt:lpwstr/>
  </property>
  <property fmtid="{D5CDD505-2E9C-101B-9397-08002B2CF9AE}" pid="26" name="MSProducts">
    <vt:lpwstr>1115;#Azure platform technologies|8bd4bfc2-b1c5-44e2-9165-9255aba99e0e</vt:lpwstr>
  </property>
  <property fmtid="{D5CDD505-2E9C-101B-9397-08002B2CF9AE}" pid="27" name="p920f6992caa4adbaa1880c7ef19b02a">
    <vt:lpwstr/>
  </property>
  <property fmtid="{D5CDD505-2E9C-101B-9397-08002B2CF9AE}" pid="28" name="EnterpriseServices">
    <vt:lpwstr/>
  </property>
  <property fmtid="{D5CDD505-2E9C-101B-9397-08002B2CF9AE}" pid="29" name="Ratings">
    <vt:lpwstr/>
  </property>
  <property fmtid="{D5CDD505-2E9C-101B-9397-08002B2CF9AE}" pid="30" name="ServicesIPTypes">
    <vt:lpwstr>640;#Chalk and Talk|0d259d60-2258-4366-be21-1351a35a4b8b</vt:lpwstr>
  </property>
  <property fmtid="{D5CDD505-2E9C-101B-9397-08002B2CF9AE}" pid="31" name="Services Marketing Audience">
    <vt:lpwstr/>
  </property>
  <property fmtid="{D5CDD505-2E9C-101B-9397-08002B2CF9AE}" pid="32" name="LikedBy">
    <vt:lpwstr/>
  </property>
  <property fmtid="{D5CDD505-2E9C-101B-9397-08002B2CF9AE}" pid="33" name="ServicesLifecycleStage">
    <vt:lpwstr/>
  </property>
  <property fmtid="{D5CDD505-2E9C-101B-9397-08002B2CF9AE}" pid="34" name="ServicesCommunities">
    <vt:lpwstr>131;#WW Integration and SAP Community|1a0597b7-da01-4be1-82ef-bb83cc36810a;#122;#WW Azure Community|24dbbedb-ff12-43dc-bb22-371b46c3931b</vt:lpwstr>
  </property>
  <property fmtid="{D5CDD505-2E9C-101B-9397-08002B2CF9AE}" pid="35" name="Services Megatrends">
    <vt:lpwstr/>
  </property>
  <property fmtid="{D5CDD505-2E9C-101B-9397-08002B2CF9AE}" pid="36" name="af1f5bfae61e4243aac9966cb19580e1">
    <vt:lpwstr>WW Integration and SAP Community|1a0597b7-da01-4be1-82ef-bb83cc36810a;WW Azure Community|24dbbedb-ff12-43dc-bb22-371b46c3931b</vt:lpwstr>
  </property>
</Properties>
</file>